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8"/>
  </p:notesMasterIdLst>
  <p:sldIdLst>
    <p:sldId id="256" r:id="rId2"/>
    <p:sldId id="257" r:id="rId3"/>
    <p:sldId id="258" r:id="rId4"/>
    <p:sldId id="259" r:id="rId5"/>
    <p:sldId id="260" r:id="rId6"/>
    <p:sldId id="261" r:id="rId7"/>
    <p:sldId id="262" r:id="rId8"/>
    <p:sldId id="268" r:id="rId9"/>
    <p:sldId id="263" r:id="rId10"/>
    <p:sldId id="264" r:id="rId11"/>
    <p:sldId id="265" r:id="rId12"/>
    <p:sldId id="269" r:id="rId13"/>
    <p:sldId id="270" r:id="rId14"/>
    <p:sldId id="271" r:id="rId15"/>
    <p:sldId id="266" r:id="rId16"/>
    <p:sldId id="267" r:id="rId17"/>
  </p:sldIdLst>
  <p:sldSz cx="9144000" cy="5143500" type="screen16x9"/>
  <p:notesSz cx="6858000" cy="9144000"/>
  <p:embeddedFontLst>
    <p:embeddedFont>
      <p:font typeface="Maven Pro" panose="020B0604020202020204" charset="0"/>
      <p:regular r:id="rId19"/>
      <p:bold r:id="rId20"/>
    </p:embeddedFont>
    <p:embeddedFont>
      <p:font typeface="Montserrat" panose="020B0604020202020204" charset="0"/>
      <p:regular r:id="rId21"/>
      <p:bold r:id="rId22"/>
      <p:italic r:id="rId23"/>
      <p:boldItalic r:id="rId24"/>
    </p:embeddedFont>
    <p:embeddedFont>
      <p:font typeface="Nunito" panose="020B060402020202020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03" d="100"/>
          <a:sy n="203" d="100"/>
        </p:scale>
        <p:origin x="594"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05c3366cb9_0_6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105c3366cb9_0_6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05c3366cb9_0_6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05c3366cb9_0_6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05c3366cb9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05c3366cb9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f87997393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05c3366cb9_0_5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05c3366cb9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05c3366cb9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05c3366cb9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05c3366cb9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05c3366cb9_0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05c3366cb9_0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105c3366cb9_0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05c3366cb9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05c3366cb9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105c3366cb9_0_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05c3366cb9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273"/>
        <p:cNvGrpSpPr/>
        <p:nvPr/>
      </p:nvGrpSpPr>
      <p:grpSpPr>
        <a:xfrm>
          <a:off x="0" y="0"/>
          <a:ext cx="0" cy="0"/>
          <a:chOff x="0" y="0"/>
          <a:chExt cx="0" cy="0"/>
        </a:xfrm>
      </p:grpSpPr>
      <p:grpSp>
        <p:nvGrpSpPr>
          <p:cNvPr id="274" name="Google Shape;274;p13"/>
          <p:cNvGrpSpPr/>
          <p:nvPr/>
        </p:nvGrpSpPr>
        <p:grpSpPr>
          <a:xfrm>
            <a:off x="4406400" y="0"/>
            <a:ext cx="4737600" cy="5143065"/>
            <a:chOff x="4406400" y="0"/>
            <a:chExt cx="4737600" cy="5143065"/>
          </a:xfrm>
        </p:grpSpPr>
        <p:sp>
          <p:nvSpPr>
            <p:cNvPr id="275" name="Google Shape;275;p1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 name="Google Shape;293;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94" name="Google Shape;294;p1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95"/>
        <p:cNvGrpSpPr/>
        <p:nvPr/>
      </p:nvGrpSpPr>
      <p:grpSpPr>
        <a:xfrm>
          <a:off x="0" y="0"/>
          <a:ext cx="0" cy="0"/>
          <a:chOff x="0" y="0"/>
          <a:chExt cx="0" cy="0"/>
        </a:xfrm>
      </p:grpSpPr>
      <p:pic>
        <p:nvPicPr>
          <p:cNvPr id="296" name="Google Shape;296;p14"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97" name="Google Shape;297;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98" name="Google Shape;298;p14"/>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0"/>
              </a:spcBef>
              <a:spcAft>
                <a:spcPts val="0"/>
              </a:spcAft>
              <a:buClr>
                <a:schemeClr val="dk2"/>
              </a:buClr>
              <a:buSzPts val="1100"/>
              <a:buChar char="○"/>
              <a:defRPr>
                <a:solidFill>
                  <a:schemeClr val="dk2"/>
                </a:solidFill>
              </a:defRPr>
            </a:lvl2pPr>
            <a:lvl3pPr marL="1371600" lvl="2" indent="-298450" rtl="0">
              <a:spcBef>
                <a:spcPts val="0"/>
              </a:spcBef>
              <a:spcAft>
                <a:spcPts val="0"/>
              </a:spcAft>
              <a:buClr>
                <a:schemeClr val="dk2"/>
              </a:buClr>
              <a:buSzPts val="1100"/>
              <a:buChar char="■"/>
              <a:defRPr>
                <a:solidFill>
                  <a:schemeClr val="dk2"/>
                </a:solidFill>
              </a:defRPr>
            </a:lvl3pPr>
            <a:lvl4pPr marL="1828800" lvl="3" indent="-298450" rtl="0">
              <a:spcBef>
                <a:spcPts val="0"/>
              </a:spcBef>
              <a:spcAft>
                <a:spcPts val="0"/>
              </a:spcAft>
              <a:buClr>
                <a:schemeClr val="dk2"/>
              </a:buClr>
              <a:buSzPts val="1100"/>
              <a:buChar char="●"/>
              <a:defRPr>
                <a:solidFill>
                  <a:schemeClr val="dk2"/>
                </a:solidFill>
              </a:defRPr>
            </a:lvl4pPr>
            <a:lvl5pPr marL="2286000" lvl="4" indent="-298450" rtl="0">
              <a:spcBef>
                <a:spcPts val="0"/>
              </a:spcBef>
              <a:spcAft>
                <a:spcPts val="0"/>
              </a:spcAft>
              <a:buClr>
                <a:schemeClr val="dk2"/>
              </a:buClr>
              <a:buSzPts val="1100"/>
              <a:buChar char="○"/>
              <a:defRPr>
                <a:solidFill>
                  <a:schemeClr val="dk2"/>
                </a:solidFill>
              </a:defRPr>
            </a:lvl5pPr>
            <a:lvl6pPr marL="2743200" lvl="5" indent="-298450" rtl="0">
              <a:spcBef>
                <a:spcPts val="0"/>
              </a:spcBef>
              <a:spcAft>
                <a:spcPts val="0"/>
              </a:spcAft>
              <a:buClr>
                <a:schemeClr val="dk2"/>
              </a:buClr>
              <a:buSzPts val="1100"/>
              <a:buChar char="■"/>
              <a:defRPr>
                <a:solidFill>
                  <a:schemeClr val="dk2"/>
                </a:solidFill>
              </a:defRPr>
            </a:lvl6pPr>
            <a:lvl7pPr marL="3200400" lvl="6" indent="-298450" rtl="0">
              <a:spcBef>
                <a:spcPts val="0"/>
              </a:spcBef>
              <a:spcAft>
                <a:spcPts val="0"/>
              </a:spcAft>
              <a:buClr>
                <a:schemeClr val="dk2"/>
              </a:buClr>
              <a:buSzPts val="1100"/>
              <a:buChar char="●"/>
              <a:defRPr>
                <a:solidFill>
                  <a:schemeClr val="dk2"/>
                </a:solidFill>
              </a:defRPr>
            </a:lvl7pPr>
            <a:lvl8pPr marL="3657600" lvl="7" indent="-298450" rtl="0">
              <a:spcBef>
                <a:spcPts val="0"/>
              </a:spcBef>
              <a:spcAft>
                <a:spcPts val="0"/>
              </a:spcAft>
              <a:buClr>
                <a:schemeClr val="dk2"/>
              </a:buClr>
              <a:buSzPts val="1100"/>
              <a:buChar char="○"/>
              <a:defRPr>
                <a:solidFill>
                  <a:schemeClr val="dk2"/>
                </a:solidFill>
              </a:defRPr>
            </a:lvl8pPr>
            <a:lvl9pPr marL="4114800" lvl="8" indent="-298450" rtl="0">
              <a:spcBef>
                <a:spcPts val="0"/>
              </a:spcBef>
              <a:spcAft>
                <a:spcPts val="0"/>
              </a:spcAft>
              <a:buClr>
                <a:schemeClr val="dk2"/>
              </a:buClr>
              <a:buSzPts val="1100"/>
              <a:buChar char="■"/>
              <a:defRPr>
                <a:solidFill>
                  <a:schemeClr val="dk2"/>
                </a:solidFill>
              </a:defRPr>
            </a:lvl9pPr>
          </a:lstStyle>
          <a:p>
            <a:endParaRPr/>
          </a:p>
        </p:txBody>
      </p:sp>
      <p:sp>
        <p:nvSpPr>
          <p:cNvPr id="299" name="Google Shape;299;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00" name="Google Shape;300;p14">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4">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4">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4">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14"/>
          <p:cNvGrpSpPr/>
          <p:nvPr/>
        </p:nvGrpSpPr>
        <p:grpSpPr>
          <a:xfrm>
            <a:off x="0" y="381001"/>
            <a:ext cx="1037850" cy="1016287"/>
            <a:chOff x="0" y="381001"/>
            <a:chExt cx="1037850" cy="1016287"/>
          </a:xfrm>
        </p:grpSpPr>
        <p:sp>
          <p:nvSpPr>
            <p:cNvPr id="305" name="Google Shape;305;p1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307"/>
        <p:cNvGrpSpPr/>
        <p:nvPr/>
      </p:nvGrpSpPr>
      <p:grpSpPr>
        <a:xfrm>
          <a:off x="0" y="0"/>
          <a:ext cx="0" cy="0"/>
          <a:chOff x="0" y="0"/>
          <a:chExt cx="0" cy="0"/>
        </a:xfrm>
      </p:grpSpPr>
      <p:sp>
        <p:nvSpPr>
          <p:cNvPr id="308" name="Google Shape;308;p15"/>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09" name="Google Shape;309;p15"/>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5"/>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rm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0"/>
              </a:spcBef>
              <a:spcAft>
                <a:spcPts val="0"/>
              </a:spcAft>
              <a:buClr>
                <a:schemeClr val="dk1"/>
              </a:buClr>
              <a:buSzPts val="1100"/>
              <a:buChar char="○"/>
              <a:defRPr>
                <a:solidFill>
                  <a:schemeClr val="dk1"/>
                </a:solidFill>
              </a:defRPr>
            </a:lvl2pPr>
            <a:lvl3pPr marL="1371600" lvl="2" indent="-298450" rtl="0">
              <a:spcBef>
                <a:spcPts val="0"/>
              </a:spcBef>
              <a:spcAft>
                <a:spcPts val="0"/>
              </a:spcAft>
              <a:buClr>
                <a:schemeClr val="dk1"/>
              </a:buClr>
              <a:buSzPts val="1100"/>
              <a:buChar char="■"/>
              <a:defRPr>
                <a:solidFill>
                  <a:schemeClr val="dk1"/>
                </a:solidFill>
              </a:defRPr>
            </a:lvl3pPr>
            <a:lvl4pPr marL="1828800" lvl="3" indent="-298450" rtl="0">
              <a:spcBef>
                <a:spcPts val="0"/>
              </a:spcBef>
              <a:spcAft>
                <a:spcPts val="0"/>
              </a:spcAft>
              <a:buClr>
                <a:schemeClr val="dk1"/>
              </a:buClr>
              <a:buSzPts val="1100"/>
              <a:buChar char="●"/>
              <a:defRPr>
                <a:solidFill>
                  <a:schemeClr val="dk1"/>
                </a:solidFill>
              </a:defRPr>
            </a:lvl4pPr>
            <a:lvl5pPr marL="2286000" lvl="4" indent="-298450" rtl="0">
              <a:spcBef>
                <a:spcPts val="0"/>
              </a:spcBef>
              <a:spcAft>
                <a:spcPts val="0"/>
              </a:spcAft>
              <a:buClr>
                <a:schemeClr val="dk1"/>
              </a:buClr>
              <a:buSzPts val="1100"/>
              <a:buChar char="○"/>
              <a:defRPr>
                <a:solidFill>
                  <a:schemeClr val="dk1"/>
                </a:solidFill>
              </a:defRPr>
            </a:lvl5pPr>
            <a:lvl6pPr marL="2743200" lvl="5" indent="-298450" rtl="0">
              <a:spcBef>
                <a:spcPts val="0"/>
              </a:spcBef>
              <a:spcAft>
                <a:spcPts val="0"/>
              </a:spcAft>
              <a:buClr>
                <a:schemeClr val="dk1"/>
              </a:buClr>
              <a:buSzPts val="1100"/>
              <a:buChar char="■"/>
              <a:defRPr>
                <a:solidFill>
                  <a:schemeClr val="dk1"/>
                </a:solidFill>
              </a:defRPr>
            </a:lvl6pPr>
            <a:lvl7pPr marL="3200400" lvl="6" indent="-298450" rtl="0">
              <a:spcBef>
                <a:spcPts val="0"/>
              </a:spcBef>
              <a:spcAft>
                <a:spcPts val="0"/>
              </a:spcAft>
              <a:buClr>
                <a:schemeClr val="dk1"/>
              </a:buClr>
              <a:buSzPts val="1100"/>
              <a:buChar char="●"/>
              <a:defRPr>
                <a:solidFill>
                  <a:schemeClr val="dk1"/>
                </a:solidFill>
              </a:defRPr>
            </a:lvl7pPr>
            <a:lvl8pPr marL="3657600" lvl="7" indent="-298450" rtl="0">
              <a:spcBef>
                <a:spcPts val="0"/>
              </a:spcBef>
              <a:spcAft>
                <a:spcPts val="0"/>
              </a:spcAft>
              <a:buClr>
                <a:schemeClr val="dk1"/>
              </a:buClr>
              <a:buSzPts val="1100"/>
              <a:buChar char="○"/>
              <a:defRPr>
                <a:solidFill>
                  <a:schemeClr val="dk1"/>
                </a:solidFill>
              </a:defRPr>
            </a:lvl8pPr>
            <a:lvl9pPr marL="4114800" lvl="8" indent="-298450" rtl="0">
              <a:spcBef>
                <a:spcPts val="0"/>
              </a:spcBef>
              <a:spcAft>
                <a:spcPts val="0"/>
              </a:spcAft>
              <a:buClr>
                <a:schemeClr val="dk1"/>
              </a:buClr>
              <a:buSzPts val="1100"/>
              <a:buChar char="■"/>
              <a:defRPr>
                <a:solidFill>
                  <a:schemeClr val="dk1"/>
                </a:solidFill>
              </a:defRPr>
            </a:lvl9pPr>
          </a:lstStyle>
          <a:p>
            <a:endParaRPr/>
          </a:p>
        </p:txBody>
      </p:sp>
      <p:sp>
        <p:nvSpPr>
          <p:cNvPr id="311" name="Google Shape;311;p15">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5">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5">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5">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 name="Google Shape;315;p15"/>
          <p:cNvGrpSpPr/>
          <p:nvPr/>
        </p:nvGrpSpPr>
        <p:grpSpPr>
          <a:xfrm>
            <a:off x="0" y="381001"/>
            <a:ext cx="1037850" cy="1016287"/>
            <a:chOff x="0" y="381001"/>
            <a:chExt cx="1037850" cy="1016287"/>
          </a:xfrm>
        </p:grpSpPr>
        <p:sp>
          <p:nvSpPr>
            <p:cNvPr id="316" name="Google Shape;316;p1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 name="Google Shape;318;p15"/>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319" name="Google Shape;319;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320"/>
        <p:cNvGrpSpPr/>
        <p:nvPr/>
      </p:nvGrpSpPr>
      <p:grpSpPr>
        <a:xfrm>
          <a:off x="0" y="0"/>
          <a:ext cx="0" cy="0"/>
          <a:chOff x="0" y="0"/>
          <a:chExt cx="0" cy="0"/>
        </a:xfrm>
      </p:grpSpPr>
      <p:sp>
        <p:nvSpPr>
          <p:cNvPr id="321" name="Google Shape;321;p16"/>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22" name="Google Shape;322;p16"/>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16"/>
          <p:cNvGrpSpPr/>
          <p:nvPr/>
        </p:nvGrpSpPr>
        <p:grpSpPr>
          <a:xfrm>
            <a:off x="0" y="381001"/>
            <a:ext cx="1037850" cy="1016287"/>
            <a:chOff x="0" y="381001"/>
            <a:chExt cx="1037850" cy="1016287"/>
          </a:xfrm>
        </p:grpSpPr>
        <p:sp>
          <p:nvSpPr>
            <p:cNvPr id="328" name="Google Shape;328;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 name="Google Shape;330;p1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331" name="Google Shape;331;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32" name="Google Shape;332;p16"/>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rm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0"/>
              </a:spcBef>
              <a:spcAft>
                <a:spcPts val="0"/>
              </a:spcAft>
              <a:buClr>
                <a:schemeClr val="dk1"/>
              </a:buClr>
              <a:buSzPts val="1100"/>
              <a:buChar char="○"/>
              <a:defRPr>
                <a:solidFill>
                  <a:schemeClr val="dk1"/>
                </a:solidFill>
              </a:defRPr>
            </a:lvl2pPr>
            <a:lvl3pPr marL="1371600" lvl="2" indent="-298450" rtl="0">
              <a:spcBef>
                <a:spcPts val="0"/>
              </a:spcBef>
              <a:spcAft>
                <a:spcPts val="0"/>
              </a:spcAft>
              <a:buClr>
                <a:schemeClr val="dk1"/>
              </a:buClr>
              <a:buSzPts val="1100"/>
              <a:buChar char="■"/>
              <a:defRPr>
                <a:solidFill>
                  <a:schemeClr val="dk1"/>
                </a:solidFill>
              </a:defRPr>
            </a:lvl3pPr>
            <a:lvl4pPr marL="1828800" lvl="3" indent="-298450" rtl="0">
              <a:spcBef>
                <a:spcPts val="0"/>
              </a:spcBef>
              <a:spcAft>
                <a:spcPts val="0"/>
              </a:spcAft>
              <a:buClr>
                <a:schemeClr val="dk1"/>
              </a:buClr>
              <a:buSzPts val="1100"/>
              <a:buChar char="●"/>
              <a:defRPr>
                <a:solidFill>
                  <a:schemeClr val="dk1"/>
                </a:solidFill>
              </a:defRPr>
            </a:lvl4pPr>
            <a:lvl5pPr marL="2286000" lvl="4" indent="-298450" rtl="0">
              <a:spcBef>
                <a:spcPts val="0"/>
              </a:spcBef>
              <a:spcAft>
                <a:spcPts val="0"/>
              </a:spcAft>
              <a:buClr>
                <a:schemeClr val="dk1"/>
              </a:buClr>
              <a:buSzPts val="1100"/>
              <a:buChar char="○"/>
              <a:defRPr>
                <a:solidFill>
                  <a:schemeClr val="dk1"/>
                </a:solidFill>
              </a:defRPr>
            </a:lvl5pPr>
            <a:lvl6pPr marL="2743200" lvl="5" indent="-298450" rtl="0">
              <a:spcBef>
                <a:spcPts val="0"/>
              </a:spcBef>
              <a:spcAft>
                <a:spcPts val="0"/>
              </a:spcAft>
              <a:buClr>
                <a:schemeClr val="dk1"/>
              </a:buClr>
              <a:buSzPts val="1100"/>
              <a:buChar char="■"/>
              <a:defRPr>
                <a:solidFill>
                  <a:schemeClr val="dk1"/>
                </a:solidFill>
              </a:defRPr>
            </a:lvl6pPr>
            <a:lvl7pPr marL="3200400" lvl="6" indent="-298450" rtl="0">
              <a:spcBef>
                <a:spcPts val="0"/>
              </a:spcBef>
              <a:spcAft>
                <a:spcPts val="0"/>
              </a:spcAft>
              <a:buClr>
                <a:schemeClr val="dk1"/>
              </a:buClr>
              <a:buSzPts val="1100"/>
              <a:buChar char="●"/>
              <a:defRPr>
                <a:solidFill>
                  <a:schemeClr val="dk1"/>
                </a:solidFill>
              </a:defRPr>
            </a:lvl7pPr>
            <a:lvl8pPr marL="3657600" lvl="7" indent="-298450" rtl="0">
              <a:spcBef>
                <a:spcPts val="0"/>
              </a:spcBef>
              <a:spcAft>
                <a:spcPts val="0"/>
              </a:spcAft>
              <a:buClr>
                <a:schemeClr val="dk1"/>
              </a:buClr>
              <a:buSzPts val="1100"/>
              <a:buChar char="○"/>
              <a:defRPr>
                <a:solidFill>
                  <a:schemeClr val="dk1"/>
                </a:solidFill>
              </a:defRPr>
            </a:lvl8pPr>
            <a:lvl9pPr marL="4114800" lvl="8" indent="-298450" rtl="0">
              <a:spcBef>
                <a:spcPts val="0"/>
              </a:spcBef>
              <a:spcAft>
                <a:spcPts val="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17"/>
          <p:cNvSpPr txBox="1">
            <a:spLocks noGrp="1"/>
          </p:cNvSpPr>
          <p:nvPr>
            <p:ph type="ctrTitle"/>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Anomaly Detection in theme park rides</a:t>
            </a:r>
            <a:endParaRPr/>
          </a:p>
        </p:txBody>
      </p:sp>
      <p:sp>
        <p:nvSpPr>
          <p:cNvPr id="338" name="Google Shape;338;p17"/>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1600"/>
              </a:spcAft>
              <a:buNone/>
            </a:pPr>
            <a:r>
              <a:rPr lang="en-GB"/>
              <a:t>By Prosper S Mapfeka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25"/>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GOOGLE TENSORFLOW AUTOENCODER</a:t>
            </a:r>
            <a:endParaRPr/>
          </a:p>
        </p:txBody>
      </p:sp>
      <p:sp>
        <p:nvSpPr>
          <p:cNvPr id="414" name="Google Shape;414;p25"/>
          <p:cNvSpPr txBox="1">
            <a:spLocks noGrp="1"/>
          </p:cNvSpPr>
          <p:nvPr>
            <p:ph type="body" idx="1"/>
          </p:nvPr>
        </p:nvSpPr>
        <p:spPr>
          <a:xfrm>
            <a:off x="2030400" y="3573363"/>
            <a:ext cx="5877300" cy="808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a:solidFill>
                  <a:srgbClr val="FFFFFF"/>
                </a:solidFill>
              </a:rPr>
              <a:t>Consectetur adipiscing elit. Curabitur eleifend lorem a diam quis suscipit. Class aptent taciti sociosqu ad litora torquent ipsum per conubia nostra.</a:t>
            </a:r>
            <a:endParaRPr>
              <a:solidFill>
                <a:srgbClr val="FFFFFF"/>
              </a:solidFill>
            </a:endParaRPr>
          </a:p>
        </p:txBody>
      </p:sp>
      <p:sp>
        <p:nvSpPr>
          <p:cNvPr id="412" name="Google Shape;412;p25"/>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413" name="Google Shape;413;p25"/>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415" name="Google Shape;415;p25"/>
          <p:cNvSpPr txBox="1"/>
          <p:nvPr/>
        </p:nvSpPr>
        <p:spPr>
          <a:xfrm>
            <a:off x="4101725" y="1939125"/>
            <a:ext cx="4617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rgbClr val="24292F"/>
              </a:solidFill>
              <a:highlight>
                <a:srgbClr val="FFFFFF"/>
              </a:highlight>
            </a:endParaRPr>
          </a:p>
        </p:txBody>
      </p:sp>
      <p:sp>
        <p:nvSpPr>
          <p:cNvPr id="416" name="Google Shape;416;p25"/>
          <p:cNvSpPr txBox="1"/>
          <p:nvPr/>
        </p:nvSpPr>
        <p:spPr>
          <a:xfrm>
            <a:off x="561075" y="4001325"/>
            <a:ext cx="71052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Nunito"/>
                <a:ea typeface="Nunito"/>
                <a:cs typeface="Nunito"/>
                <a:sym typeface="Nunito"/>
              </a:rPr>
              <a:t>An autoencoder was used to take in data from 18 sensors, and then try to reconstruct</a:t>
            </a:r>
            <a:endParaRPr>
              <a:latin typeface="Nunito"/>
              <a:ea typeface="Nunito"/>
              <a:cs typeface="Nunito"/>
              <a:sym typeface="Nunito"/>
            </a:endParaRPr>
          </a:p>
          <a:p>
            <a:pPr marL="0" lvl="0" indent="0" algn="l" rtl="0">
              <a:spcBef>
                <a:spcPts val="0"/>
              </a:spcBef>
              <a:spcAft>
                <a:spcPts val="0"/>
              </a:spcAft>
              <a:buNone/>
            </a:pPr>
            <a:r>
              <a:rPr lang="en-GB">
                <a:latin typeface="Nunito"/>
                <a:ea typeface="Nunito"/>
                <a:cs typeface="Nunito"/>
                <a:sym typeface="Nunito"/>
              </a:rPr>
              <a:t>Output. The loss in reconstruction was used to determine if data was anomalous or not. The autoencoder was trained on normal data. </a:t>
            </a:r>
            <a:endParaRPr>
              <a:latin typeface="Nunito"/>
              <a:ea typeface="Nunito"/>
              <a:cs typeface="Nunito"/>
              <a:sym typeface="Nunito"/>
            </a:endParaRPr>
          </a:p>
        </p:txBody>
      </p:sp>
      <p:pic>
        <p:nvPicPr>
          <p:cNvPr id="417" name="Google Shape;417;p25"/>
          <p:cNvPicPr preferRelativeResize="0"/>
          <p:nvPr/>
        </p:nvPicPr>
        <p:blipFill>
          <a:blip r:embed="rId3">
            <a:alphaModFix/>
          </a:blip>
          <a:stretch>
            <a:fillRect/>
          </a:stretch>
        </p:blipFill>
        <p:spPr>
          <a:xfrm>
            <a:off x="2030400" y="1390050"/>
            <a:ext cx="5320000" cy="2515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26"/>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t>AUTOENCODER TRAINING DATA</a:t>
            </a:r>
            <a:endParaRPr dirty="0"/>
          </a:p>
        </p:txBody>
      </p:sp>
      <p:sp>
        <p:nvSpPr>
          <p:cNvPr id="425" name="Google Shape;425;p26"/>
          <p:cNvSpPr txBox="1">
            <a:spLocks noGrp="1"/>
          </p:cNvSpPr>
          <p:nvPr>
            <p:ph type="body" idx="1"/>
          </p:nvPr>
        </p:nvSpPr>
        <p:spPr>
          <a:xfrm>
            <a:off x="2030400" y="3573363"/>
            <a:ext cx="5877300" cy="808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a:solidFill>
                  <a:srgbClr val="FFFFFF"/>
                </a:solidFill>
              </a:rPr>
              <a:t>Consectetur adipiscing elit. Curabitur eleifend lorem a diam quis suscipit. Class aptent taciti sociosqu ad litora torquent ipsum per conubia nostra.</a:t>
            </a:r>
            <a:endParaRPr>
              <a:solidFill>
                <a:srgbClr val="FFFFFF"/>
              </a:solidFill>
            </a:endParaRPr>
          </a:p>
        </p:txBody>
      </p:sp>
      <p:sp>
        <p:nvSpPr>
          <p:cNvPr id="423" name="Google Shape;423;p26"/>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424" name="Google Shape;424;p26"/>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426" name="Google Shape;426;p26"/>
          <p:cNvSpPr txBox="1"/>
          <p:nvPr/>
        </p:nvSpPr>
        <p:spPr>
          <a:xfrm>
            <a:off x="4101725" y="1939125"/>
            <a:ext cx="4617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rgbClr val="24292F"/>
              </a:solidFill>
              <a:highlight>
                <a:srgbClr val="FFFFFF"/>
              </a:highlight>
            </a:endParaRPr>
          </a:p>
        </p:txBody>
      </p:sp>
      <p:sp>
        <p:nvSpPr>
          <p:cNvPr id="427" name="Google Shape;427;p26"/>
          <p:cNvSpPr txBox="1"/>
          <p:nvPr/>
        </p:nvSpPr>
        <p:spPr>
          <a:xfrm>
            <a:off x="261487" y="4156219"/>
            <a:ext cx="8073878"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latin typeface="Nunito"/>
                <a:ea typeface="Nunito"/>
                <a:cs typeface="Nunito"/>
                <a:sym typeface="Nunito"/>
              </a:rPr>
              <a:t>After feeding the autoencoder with training data, the losses for each sensor were plotted. A threshold was defined for each sensor, above which the data would be flagged as anomalous</a:t>
            </a:r>
            <a:endParaRPr dirty="0">
              <a:latin typeface="Nunito"/>
              <a:ea typeface="Nunito"/>
              <a:cs typeface="Nunito"/>
              <a:sym typeface="Nunito"/>
            </a:endParaRPr>
          </a:p>
        </p:txBody>
      </p:sp>
      <p:pic>
        <p:nvPicPr>
          <p:cNvPr id="2" name="Picture 1">
            <a:extLst>
              <a:ext uri="{FF2B5EF4-FFF2-40B4-BE49-F238E27FC236}">
                <a16:creationId xmlns:a16="http://schemas.microsoft.com/office/drawing/2014/main" id="{F0DC0273-7CA9-4A79-894A-98B379B7A0E1}"/>
              </a:ext>
            </a:extLst>
          </p:cNvPr>
          <p:cNvPicPr>
            <a:picLocks noChangeAspect="1"/>
          </p:cNvPicPr>
          <p:nvPr/>
        </p:nvPicPr>
        <p:blipFill>
          <a:blip r:embed="rId3"/>
          <a:stretch>
            <a:fillRect/>
          </a:stretch>
        </p:blipFill>
        <p:spPr>
          <a:xfrm>
            <a:off x="1177378" y="1175568"/>
            <a:ext cx="2241264" cy="2882651"/>
          </a:xfrm>
          <a:prstGeom prst="rect">
            <a:avLst/>
          </a:prstGeom>
        </p:spPr>
      </p:pic>
      <p:pic>
        <p:nvPicPr>
          <p:cNvPr id="3" name="Picture 2">
            <a:extLst>
              <a:ext uri="{FF2B5EF4-FFF2-40B4-BE49-F238E27FC236}">
                <a16:creationId xmlns:a16="http://schemas.microsoft.com/office/drawing/2014/main" id="{8B245C53-D283-43E1-A219-F095F6BD6A38}"/>
              </a:ext>
            </a:extLst>
          </p:cNvPr>
          <p:cNvPicPr>
            <a:picLocks noChangeAspect="1"/>
          </p:cNvPicPr>
          <p:nvPr/>
        </p:nvPicPr>
        <p:blipFill>
          <a:blip r:embed="rId4"/>
          <a:stretch>
            <a:fillRect/>
          </a:stretch>
        </p:blipFill>
        <p:spPr>
          <a:xfrm>
            <a:off x="2775465" y="1129818"/>
            <a:ext cx="1923068" cy="2882651"/>
          </a:xfrm>
          <a:prstGeom prst="rect">
            <a:avLst/>
          </a:prstGeom>
        </p:spPr>
      </p:pic>
      <p:pic>
        <p:nvPicPr>
          <p:cNvPr id="4" name="Picture 3">
            <a:extLst>
              <a:ext uri="{FF2B5EF4-FFF2-40B4-BE49-F238E27FC236}">
                <a16:creationId xmlns:a16="http://schemas.microsoft.com/office/drawing/2014/main" id="{443EF4DF-AD2D-40D5-B716-1B5E5BC80601}"/>
              </a:ext>
            </a:extLst>
          </p:cNvPr>
          <p:cNvPicPr>
            <a:picLocks noChangeAspect="1"/>
          </p:cNvPicPr>
          <p:nvPr/>
        </p:nvPicPr>
        <p:blipFill>
          <a:blip r:embed="rId5"/>
          <a:stretch>
            <a:fillRect/>
          </a:stretch>
        </p:blipFill>
        <p:spPr>
          <a:xfrm>
            <a:off x="4359970" y="1129818"/>
            <a:ext cx="1975784" cy="2928401"/>
          </a:xfrm>
          <a:prstGeom prst="rect">
            <a:avLst/>
          </a:prstGeom>
        </p:spPr>
      </p:pic>
      <p:pic>
        <p:nvPicPr>
          <p:cNvPr id="5" name="Picture 4">
            <a:extLst>
              <a:ext uri="{FF2B5EF4-FFF2-40B4-BE49-F238E27FC236}">
                <a16:creationId xmlns:a16="http://schemas.microsoft.com/office/drawing/2014/main" id="{8C917CFB-AA3D-404E-BDA9-FE453A52166B}"/>
              </a:ext>
            </a:extLst>
          </p:cNvPr>
          <p:cNvPicPr>
            <a:picLocks noChangeAspect="1"/>
          </p:cNvPicPr>
          <p:nvPr/>
        </p:nvPicPr>
        <p:blipFill>
          <a:blip r:embed="rId6"/>
          <a:stretch>
            <a:fillRect/>
          </a:stretch>
        </p:blipFill>
        <p:spPr>
          <a:xfrm>
            <a:off x="5726136" y="1098225"/>
            <a:ext cx="2060852" cy="2973631"/>
          </a:xfrm>
          <a:prstGeom prst="rect">
            <a:avLst/>
          </a:prstGeom>
        </p:spPr>
      </p:pic>
      <p:pic>
        <p:nvPicPr>
          <p:cNvPr id="6" name="Picture 5">
            <a:extLst>
              <a:ext uri="{FF2B5EF4-FFF2-40B4-BE49-F238E27FC236}">
                <a16:creationId xmlns:a16="http://schemas.microsoft.com/office/drawing/2014/main" id="{56752A9C-7378-499A-9C46-309DB66A6759}"/>
              </a:ext>
            </a:extLst>
          </p:cNvPr>
          <p:cNvPicPr>
            <a:picLocks noChangeAspect="1"/>
          </p:cNvPicPr>
          <p:nvPr/>
        </p:nvPicPr>
        <p:blipFill>
          <a:blip r:embed="rId7"/>
          <a:stretch>
            <a:fillRect/>
          </a:stretch>
        </p:blipFill>
        <p:spPr>
          <a:xfrm>
            <a:off x="7192631" y="1111896"/>
            <a:ext cx="1918278" cy="2973631"/>
          </a:xfrm>
          <a:prstGeom prst="rect">
            <a:avLst/>
          </a:prstGeom>
        </p:spPr>
      </p:pic>
      <p:pic>
        <p:nvPicPr>
          <p:cNvPr id="7" name="Picture 6">
            <a:extLst>
              <a:ext uri="{FF2B5EF4-FFF2-40B4-BE49-F238E27FC236}">
                <a16:creationId xmlns:a16="http://schemas.microsoft.com/office/drawing/2014/main" id="{BD6052E0-58A7-4CA2-8CEB-B78A1F15DC76}"/>
              </a:ext>
            </a:extLst>
          </p:cNvPr>
          <p:cNvPicPr>
            <a:picLocks noChangeAspect="1"/>
          </p:cNvPicPr>
          <p:nvPr/>
        </p:nvPicPr>
        <p:blipFill>
          <a:blip r:embed="rId8"/>
          <a:stretch>
            <a:fillRect/>
          </a:stretch>
        </p:blipFill>
        <p:spPr>
          <a:xfrm>
            <a:off x="21782" y="1129819"/>
            <a:ext cx="1481313" cy="298969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7192E-8F65-4295-8F45-610E6E81094D}"/>
              </a:ext>
            </a:extLst>
          </p:cNvPr>
          <p:cNvSpPr>
            <a:spLocks noGrp="1"/>
          </p:cNvSpPr>
          <p:nvPr>
            <p:ph type="title"/>
          </p:nvPr>
        </p:nvSpPr>
        <p:spPr/>
        <p:txBody>
          <a:bodyPr/>
          <a:lstStyle/>
          <a:p>
            <a:r>
              <a:rPr lang="en-US" dirty="0"/>
              <a:t>AUTOENCODER TEST DATA</a:t>
            </a:r>
          </a:p>
        </p:txBody>
      </p:sp>
      <p:pic>
        <p:nvPicPr>
          <p:cNvPr id="4" name="Picture 3">
            <a:extLst>
              <a:ext uri="{FF2B5EF4-FFF2-40B4-BE49-F238E27FC236}">
                <a16:creationId xmlns:a16="http://schemas.microsoft.com/office/drawing/2014/main" id="{851F57AC-A3B1-45A9-A11D-9174ADA30469}"/>
              </a:ext>
            </a:extLst>
          </p:cNvPr>
          <p:cNvPicPr>
            <a:picLocks noChangeAspect="1"/>
          </p:cNvPicPr>
          <p:nvPr/>
        </p:nvPicPr>
        <p:blipFill>
          <a:blip r:embed="rId2"/>
          <a:stretch>
            <a:fillRect/>
          </a:stretch>
        </p:blipFill>
        <p:spPr>
          <a:xfrm>
            <a:off x="119659" y="1291473"/>
            <a:ext cx="2246469" cy="3423108"/>
          </a:xfrm>
          <a:prstGeom prst="rect">
            <a:avLst/>
          </a:prstGeom>
        </p:spPr>
      </p:pic>
      <p:pic>
        <p:nvPicPr>
          <p:cNvPr id="5" name="Picture 4">
            <a:extLst>
              <a:ext uri="{FF2B5EF4-FFF2-40B4-BE49-F238E27FC236}">
                <a16:creationId xmlns:a16="http://schemas.microsoft.com/office/drawing/2014/main" id="{D3CF9989-5E28-4F25-871B-C77BF2E220D0}"/>
              </a:ext>
            </a:extLst>
          </p:cNvPr>
          <p:cNvPicPr>
            <a:picLocks noChangeAspect="1"/>
          </p:cNvPicPr>
          <p:nvPr/>
        </p:nvPicPr>
        <p:blipFill>
          <a:blip r:embed="rId3"/>
          <a:stretch>
            <a:fillRect/>
          </a:stretch>
        </p:blipFill>
        <p:spPr>
          <a:xfrm>
            <a:off x="1921797" y="1349782"/>
            <a:ext cx="1946767" cy="3306489"/>
          </a:xfrm>
          <a:prstGeom prst="rect">
            <a:avLst/>
          </a:prstGeom>
        </p:spPr>
      </p:pic>
      <p:pic>
        <p:nvPicPr>
          <p:cNvPr id="6" name="Picture 5">
            <a:extLst>
              <a:ext uri="{FF2B5EF4-FFF2-40B4-BE49-F238E27FC236}">
                <a16:creationId xmlns:a16="http://schemas.microsoft.com/office/drawing/2014/main" id="{2D977956-C5C5-47EA-BD3C-CB42A769A43B}"/>
              </a:ext>
            </a:extLst>
          </p:cNvPr>
          <p:cNvPicPr>
            <a:picLocks noChangeAspect="1"/>
          </p:cNvPicPr>
          <p:nvPr/>
        </p:nvPicPr>
        <p:blipFill>
          <a:blip r:embed="rId4"/>
          <a:stretch>
            <a:fillRect/>
          </a:stretch>
        </p:blipFill>
        <p:spPr>
          <a:xfrm>
            <a:off x="3416540" y="1349782"/>
            <a:ext cx="1710965" cy="3360668"/>
          </a:xfrm>
          <a:prstGeom prst="rect">
            <a:avLst/>
          </a:prstGeom>
        </p:spPr>
      </p:pic>
      <p:pic>
        <p:nvPicPr>
          <p:cNvPr id="7" name="Picture 6">
            <a:extLst>
              <a:ext uri="{FF2B5EF4-FFF2-40B4-BE49-F238E27FC236}">
                <a16:creationId xmlns:a16="http://schemas.microsoft.com/office/drawing/2014/main" id="{4F919FE8-CC2E-4F19-A1F9-2E7C8A1B15CA}"/>
              </a:ext>
            </a:extLst>
          </p:cNvPr>
          <p:cNvPicPr>
            <a:picLocks noChangeAspect="1"/>
          </p:cNvPicPr>
          <p:nvPr/>
        </p:nvPicPr>
        <p:blipFill>
          <a:blip r:embed="rId5"/>
          <a:stretch>
            <a:fillRect/>
          </a:stretch>
        </p:blipFill>
        <p:spPr>
          <a:xfrm>
            <a:off x="4819051" y="1253395"/>
            <a:ext cx="1710966" cy="3554081"/>
          </a:xfrm>
          <a:prstGeom prst="rect">
            <a:avLst/>
          </a:prstGeom>
        </p:spPr>
      </p:pic>
      <p:pic>
        <p:nvPicPr>
          <p:cNvPr id="8" name="Picture 7">
            <a:extLst>
              <a:ext uri="{FF2B5EF4-FFF2-40B4-BE49-F238E27FC236}">
                <a16:creationId xmlns:a16="http://schemas.microsoft.com/office/drawing/2014/main" id="{A53EC33B-9229-44D9-85C9-C6C9EFDF9BE0}"/>
              </a:ext>
            </a:extLst>
          </p:cNvPr>
          <p:cNvPicPr>
            <a:picLocks noChangeAspect="1"/>
          </p:cNvPicPr>
          <p:nvPr/>
        </p:nvPicPr>
        <p:blipFill>
          <a:blip r:embed="rId6"/>
          <a:stretch>
            <a:fillRect/>
          </a:stretch>
        </p:blipFill>
        <p:spPr>
          <a:xfrm>
            <a:off x="6250501" y="1459964"/>
            <a:ext cx="1710965" cy="3140304"/>
          </a:xfrm>
          <a:prstGeom prst="rect">
            <a:avLst/>
          </a:prstGeom>
        </p:spPr>
      </p:pic>
      <p:pic>
        <p:nvPicPr>
          <p:cNvPr id="9" name="Picture 8">
            <a:extLst>
              <a:ext uri="{FF2B5EF4-FFF2-40B4-BE49-F238E27FC236}">
                <a16:creationId xmlns:a16="http://schemas.microsoft.com/office/drawing/2014/main" id="{FBA63B69-8117-4098-9446-BCC0DB33C589}"/>
              </a:ext>
            </a:extLst>
          </p:cNvPr>
          <p:cNvPicPr>
            <a:picLocks noChangeAspect="1"/>
          </p:cNvPicPr>
          <p:nvPr/>
        </p:nvPicPr>
        <p:blipFill>
          <a:blip r:embed="rId7"/>
          <a:stretch>
            <a:fillRect/>
          </a:stretch>
        </p:blipFill>
        <p:spPr>
          <a:xfrm>
            <a:off x="7572737" y="1459964"/>
            <a:ext cx="1410203" cy="3179022"/>
          </a:xfrm>
          <a:prstGeom prst="rect">
            <a:avLst/>
          </a:prstGeom>
        </p:spPr>
      </p:pic>
    </p:spTree>
    <p:extLst>
      <p:ext uri="{BB962C8B-B14F-4D97-AF65-F5344CB8AC3E}">
        <p14:creationId xmlns:p14="http://schemas.microsoft.com/office/powerpoint/2010/main" val="3437083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0BF2B-F6AD-404A-BD71-5DB9F0320F41}"/>
              </a:ext>
            </a:extLst>
          </p:cNvPr>
          <p:cNvSpPr>
            <a:spLocks noGrp="1"/>
          </p:cNvSpPr>
          <p:nvPr>
            <p:ph type="title"/>
          </p:nvPr>
        </p:nvSpPr>
        <p:spPr/>
        <p:txBody>
          <a:bodyPr/>
          <a:lstStyle/>
          <a:p>
            <a:r>
              <a:rPr lang="en-US" dirty="0"/>
              <a:t>LOSS THRESHOLDS</a:t>
            </a:r>
          </a:p>
        </p:txBody>
      </p:sp>
      <p:pic>
        <p:nvPicPr>
          <p:cNvPr id="4" name="Picture 3">
            <a:extLst>
              <a:ext uri="{FF2B5EF4-FFF2-40B4-BE49-F238E27FC236}">
                <a16:creationId xmlns:a16="http://schemas.microsoft.com/office/drawing/2014/main" id="{48A2CDC4-973B-46B3-9C5D-CB22224FCF61}"/>
              </a:ext>
            </a:extLst>
          </p:cNvPr>
          <p:cNvPicPr>
            <a:picLocks noChangeAspect="1"/>
          </p:cNvPicPr>
          <p:nvPr/>
        </p:nvPicPr>
        <p:blipFill>
          <a:blip r:embed="rId2"/>
          <a:stretch>
            <a:fillRect/>
          </a:stretch>
        </p:blipFill>
        <p:spPr>
          <a:xfrm>
            <a:off x="155542" y="1369570"/>
            <a:ext cx="1824087" cy="3175355"/>
          </a:xfrm>
          <a:prstGeom prst="rect">
            <a:avLst/>
          </a:prstGeom>
        </p:spPr>
      </p:pic>
      <p:pic>
        <p:nvPicPr>
          <p:cNvPr id="5" name="Picture 4">
            <a:extLst>
              <a:ext uri="{FF2B5EF4-FFF2-40B4-BE49-F238E27FC236}">
                <a16:creationId xmlns:a16="http://schemas.microsoft.com/office/drawing/2014/main" id="{DFBE94D2-C7AE-4EBE-B791-77E0AD29CC66}"/>
              </a:ext>
            </a:extLst>
          </p:cNvPr>
          <p:cNvPicPr>
            <a:picLocks noChangeAspect="1"/>
          </p:cNvPicPr>
          <p:nvPr/>
        </p:nvPicPr>
        <p:blipFill>
          <a:blip r:embed="rId3"/>
          <a:stretch>
            <a:fillRect/>
          </a:stretch>
        </p:blipFill>
        <p:spPr>
          <a:xfrm>
            <a:off x="1635551" y="1407141"/>
            <a:ext cx="2242764" cy="3103585"/>
          </a:xfrm>
          <a:prstGeom prst="rect">
            <a:avLst/>
          </a:prstGeom>
        </p:spPr>
      </p:pic>
      <p:pic>
        <p:nvPicPr>
          <p:cNvPr id="6" name="Picture 5">
            <a:extLst>
              <a:ext uri="{FF2B5EF4-FFF2-40B4-BE49-F238E27FC236}">
                <a16:creationId xmlns:a16="http://schemas.microsoft.com/office/drawing/2014/main" id="{DF86820F-82AF-4063-96F1-372C5D3F2376}"/>
              </a:ext>
            </a:extLst>
          </p:cNvPr>
          <p:cNvPicPr>
            <a:picLocks noChangeAspect="1"/>
          </p:cNvPicPr>
          <p:nvPr/>
        </p:nvPicPr>
        <p:blipFill>
          <a:blip r:embed="rId4"/>
          <a:stretch>
            <a:fillRect/>
          </a:stretch>
        </p:blipFill>
        <p:spPr>
          <a:xfrm>
            <a:off x="3079594" y="1442301"/>
            <a:ext cx="2336105" cy="2951768"/>
          </a:xfrm>
          <a:prstGeom prst="rect">
            <a:avLst/>
          </a:prstGeom>
        </p:spPr>
      </p:pic>
      <p:pic>
        <p:nvPicPr>
          <p:cNvPr id="8" name="Picture 7">
            <a:extLst>
              <a:ext uri="{FF2B5EF4-FFF2-40B4-BE49-F238E27FC236}">
                <a16:creationId xmlns:a16="http://schemas.microsoft.com/office/drawing/2014/main" id="{9A17D636-9B44-436B-9ED2-79BA0A65C783}"/>
              </a:ext>
            </a:extLst>
          </p:cNvPr>
          <p:cNvPicPr>
            <a:picLocks noChangeAspect="1"/>
          </p:cNvPicPr>
          <p:nvPr/>
        </p:nvPicPr>
        <p:blipFill>
          <a:blip r:embed="rId5"/>
          <a:stretch>
            <a:fillRect/>
          </a:stretch>
        </p:blipFill>
        <p:spPr>
          <a:xfrm>
            <a:off x="4434548" y="1369570"/>
            <a:ext cx="2625372" cy="3024499"/>
          </a:xfrm>
          <a:prstGeom prst="rect">
            <a:avLst/>
          </a:prstGeom>
        </p:spPr>
      </p:pic>
      <p:pic>
        <p:nvPicPr>
          <p:cNvPr id="9" name="Picture 8">
            <a:extLst>
              <a:ext uri="{FF2B5EF4-FFF2-40B4-BE49-F238E27FC236}">
                <a16:creationId xmlns:a16="http://schemas.microsoft.com/office/drawing/2014/main" id="{4B1EBCC9-A61D-4279-9BF8-8E3BC45CB45F}"/>
              </a:ext>
            </a:extLst>
          </p:cNvPr>
          <p:cNvPicPr>
            <a:picLocks noChangeAspect="1"/>
          </p:cNvPicPr>
          <p:nvPr/>
        </p:nvPicPr>
        <p:blipFill>
          <a:blip r:embed="rId6"/>
          <a:stretch>
            <a:fillRect/>
          </a:stretch>
        </p:blipFill>
        <p:spPr>
          <a:xfrm>
            <a:off x="6135515" y="1375431"/>
            <a:ext cx="2476901" cy="3103586"/>
          </a:xfrm>
          <a:prstGeom prst="rect">
            <a:avLst/>
          </a:prstGeom>
        </p:spPr>
      </p:pic>
      <p:pic>
        <p:nvPicPr>
          <p:cNvPr id="10" name="Picture 9">
            <a:extLst>
              <a:ext uri="{FF2B5EF4-FFF2-40B4-BE49-F238E27FC236}">
                <a16:creationId xmlns:a16="http://schemas.microsoft.com/office/drawing/2014/main" id="{E5FF82BE-4486-44C7-B03C-59BDACC68DFC}"/>
              </a:ext>
            </a:extLst>
          </p:cNvPr>
          <p:cNvPicPr>
            <a:picLocks noChangeAspect="1"/>
          </p:cNvPicPr>
          <p:nvPr/>
        </p:nvPicPr>
        <p:blipFill>
          <a:blip r:embed="rId7"/>
          <a:stretch>
            <a:fillRect/>
          </a:stretch>
        </p:blipFill>
        <p:spPr>
          <a:xfrm>
            <a:off x="7296451" y="1303255"/>
            <a:ext cx="1757665" cy="3229859"/>
          </a:xfrm>
          <a:prstGeom prst="rect">
            <a:avLst/>
          </a:prstGeom>
        </p:spPr>
      </p:pic>
    </p:spTree>
    <p:extLst>
      <p:ext uri="{BB962C8B-B14F-4D97-AF65-F5344CB8AC3E}">
        <p14:creationId xmlns:p14="http://schemas.microsoft.com/office/powerpoint/2010/main" val="1351222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9FAAF-B6AB-47DE-93BF-42589ED5B579}"/>
              </a:ext>
            </a:extLst>
          </p:cNvPr>
          <p:cNvSpPr>
            <a:spLocks noGrp="1"/>
          </p:cNvSpPr>
          <p:nvPr>
            <p:ph type="title"/>
          </p:nvPr>
        </p:nvSpPr>
        <p:spPr/>
        <p:txBody>
          <a:bodyPr/>
          <a:lstStyle/>
          <a:p>
            <a:r>
              <a:rPr lang="en-US" dirty="0"/>
              <a:t>TEST DATA LOSSES</a:t>
            </a:r>
          </a:p>
        </p:txBody>
      </p:sp>
      <p:pic>
        <p:nvPicPr>
          <p:cNvPr id="4" name="Picture 3">
            <a:extLst>
              <a:ext uri="{FF2B5EF4-FFF2-40B4-BE49-F238E27FC236}">
                <a16:creationId xmlns:a16="http://schemas.microsoft.com/office/drawing/2014/main" id="{819D1385-A8DD-4ACA-9A03-5B2502CA21B7}"/>
              </a:ext>
            </a:extLst>
          </p:cNvPr>
          <p:cNvPicPr>
            <a:picLocks noChangeAspect="1"/>
          </p:cNvPicPr>
          <p:nvPr/>
        </p:nvPicPr>
        <p:blipFill>
          <a:blip r:embed="rId2"/>
          <a:stretch>
            <a:fillRect/>
          </a:stretch>
        </p:blipFill>
        <p:spPr>
          <a:xfrm>
            <a:off x="160386" y="1395167"/>
            <a:ext cx="2169714" cy="2843359"/>
          </a:xfrm>
          <a:prstGeom prst="rect">
            <a:avLst/>
          </a:prstGeom>
        </p:spPr>
      </p:pic>
      <p:pic>
        <p:nvPicPr>
          <p:cNvPr id="5" name="Picture 4">
            <a:extLst>
              <a:ext uri="{FF2B5EF4-FFF2-40B4-BE49-F238E27FC236}">
                <a16:creationId xmlns:a16="http://schemas.microsoft.com/office/drawing/2014/main" id="{69F5C9EC-9B00-462E-B77C-4D470A0B4224}"/>
              </a:ext>
            </a:extLst>
          </p:cNvPr>
          <p:cNvPicPr>
            <a:picLocks noChangeAspect="1"/>
          </p:cNvPicPr>
          <p:nvPr/>
        </p:nvPicPr>
        <p:blipFill>
          <a:blip r:embed="rId3"/>
          <a:stretch>
            <a:fillRect/>
          </a:stretch>
        </p:blipFill>
        <p:spPr>
          <a:xfrm>
            <a:off x="1611984" y="1320346"/>
            <a:ext cx="2707372" cy="2959423"/>
          </a:xfrm>
          <a:prstGeom prst="rect">
            <a:avLst/>
          </a:prstGeom>
        </p:spPr>
      </p:pic>
      <p:pic>
        <p:nvPicPr>
          <p:cNvPr id="6" name="Picture 5">
            <a:extLst>
              <a:ext uri="{FF2B5EF4-FFF2-40B4-BE49-F238E27FC236}">
                <a16:creationId xmlns:a16="http://schemas.microsoft.com/office/drawing/2014/main" id="{F9698CDF-55F7-4C8B-AB23-97FC4333D9B2}"/>
              </a:ext>
            </a:extLst>
          </p:cNvPr>
          <p:cNvPicPr>
            <a:picLocks noChangeAspect="1"/>
          </p:cNvPicPr>
          <p:nvPr/>
        </p:nvPicPr>
        <p:blipFill>
          <a:blip r:embed="rId4"/>
          <a:stretch>
            <a:fillRect/>
          </a:stretch>
        </p:blipFill>
        <p:spPr>
          <a:xfrm>
            <a:off x="3186259" y="1265073"/>
            <a:ext cx="2477132" cy="2973453"/>
          </a:xfrm>
          <a:prstGeom prst="rect">
            <a:avLst/>
          </a:prstGeom>
        </p:spPr>
      </p:pic>
      <p:pic>
        <p:nvPicPr>
          <p:cNvPr id="7" name="Picture 6">
            <a:extLst>
              <a:ext uri="{FF2B5EF4-FFF2-40B4-BE49-F238E27FC236}">
                <a16:creationId xmlns:a16="http://schemas.microsoft.com/office/drawing/2014/main" id="{AF1D6350-0B83-4672-8633-8A898A1994F8}"/>
              </a:ext>
            </a:extLst>
          </p:cNvPr>
          <p:cNvPicPr>
            <a:picLocks noChangeAspect="1"/>
          </p:cNvPicPr>
          <p:nvPr/>
        </p:nvPicPr>
        <p:blipFill>
          <a:blip r:embed="rId5"/>
          <a:stretch>
            <a:fillRect/>
          </a:stretch>
        </p:blipFill>
        <p:spPr>
          <a:xfrm>
            <a:off x="4842476" y="1285874"/>
            <a:ext cx="1856955" cy="2952651"/>
          </a:xfrm>
          <a:prstGeom prst="rect">
            <a:avLst/>
          </a:prstGeom>
        </p:spPr>
      </p:pic>
      <p:pic>
        <p:nvPicPr>
          <p:cNvPr id="8" name="Picture 7">
            <a:extLst>
              <a:ext uri="{FF2B5EF4-FFF2-40B4-BE49-F238E27FC236}">
                <a16:creationId xmlns:a16="http://schemas.microsoft.com/office/drawing/2014/main" id="{5902511E-439F-4541-BAF8-27DB1EF31093}"/>
              </a:ext>
            </a:extLst>
          </p:cNvPr>
          <p:cNvPicPr>
            <a:picLocks noChangeAspect="1"/>
          </p:cNvPicPr>
          <p:nvPr/>
        </p:nvPicPr>
        <p:blipFill>
          <a:blip r:embed="rId6"/>
          <a:stretch>
            <a:fillRect/>
          </a:stretch>
        </p:blipFill>
        <p:spPr>
          <a:xfrm>
            <a:off x="6253534" y="1265073"/>
            <a:ext cx="2197596" cy="3243343"/>
          </a:xfrm>
          <a:prstGeom prst="rect">
            <a:avLst/>
          </a:prstGeom>
        </p:spPr>
      </p:pic>
      <p:pic>
        <p:nvPicPr>
          <p:cNvPr id="9" name="Picture 8">
            <a:extLst>
              <a:ext uri="{FF2B5EF4-FFF2-40B4-BE49-F238E27FC236}">
                <a16:creationId xmlns:a16="http://schemas.microsoft.com/office/drawing/2014/main" id="{F46A01E4-5E22-4AEB-9B47-0B180C88B481}"/>
              </a:ext>
            </a:extLst>
          </p:cNvPr>
          <p:cNvPicPr>
            <a:picLocks noChangeAspect="1"/>
          </p:cNvPicPr>
          <p:nvPr/>
        </p:nvPicPr>
        <p:blipFill>
          <a:blip r:embed="rId7"/>
          <a:stretch>
            <a:fillRect/>
          </a:stretch>
        </p:blipFill>
        <p:spPr>
          <a:xfrm>
            <a:off x="7714766" y="1265073"/>
            <a:ext cx="1429234" cy="2973452"/>
          </a:xfrm>
          <a:prstGeom prst="rect">
            <a:avLst/>
          </a:prstGeom>
        </p:spPr>
      </p:pic>
    </p:spTree>
    <p:extLst>
      <p:ext uri="{BB962C8B-B14F-4D97-AF65-F5344CB8AC3E}">
        <p14:creationId xmlns:p14="http://schemas.microsoft.com/office/powerpoint/2010/main" val="3446212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27"/>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AUTOENCODER TEST LOSSES</a:t>
            </a:r>
            <a:endParaRPr/>
          </a:p>
        </p:txBody>
      </p:sp>
      <p:sp>
        <p:nvSpPr>
          <p:cNvPr id="436" name="Google Shape;436;p27"/>
          <p:cNvSpPr txBox="1">
            <a:spLocks noGrp="1"/>
          </p:cNvSpPr>
          <p:nvPr>
            <p:ph type="body" idx="1"/>
          </p:nvPr>
        </p:nvSpPr>
        <p:spPr>
          <a:xfrm>
            <a:off x="2030400" y="3573363"/>
            <a:ext cx="5877300" cy="808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a:solidFill>
                  <a:srgbClr val="FFFFFF"/>
                </a:solidFill>
              </a:rPr>
              <a:t>Consectetur adipiscing elit. Curabitur eleifend lorem a diam quis suscipit. Class aptent taciti sociosqu ad litora torquent ipsum per conubia nostra.</a:t>
            </a:r>
            <a:endParaRPr>
              <a:solidFill>
                <a:srgbClr val="FFFFFF"/>
              </a:solidFill>
            </a:endParaRPr>
          </a:p>
        </p:txBody>
      </p:sp>
      <p:sp>
        <p:nvSpPr>
          <p:cNvPr id="434" name="Google Shape;434;p27"/>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435" name="Google Shape;435;p27"/>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437" name="Google Shape;437;p27"/>
          <p:cNvSpPr txBox="1"/>
          <p:nvPr/>
        </p:nvSpPr>
        <p:spPr>
          <a:xfrm>
            <a:off x="4101725" y="1939125"/>
            <a:ext cx="4617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rgbClr val="24292F"/>
              </a:solidFill>
              <a:highlight>
                <a:srgbClr val="FFFFFF"/>
              </a:highlight>
            </a:endParaRPr>
          </a:p>
        </p:txBody>
      </p:sp>
      <p:sp>
        <p:nvSpPr>
          <p:cNvPr id="438" name="Google Shape;438;p27"/>
          <p:cNvSpPr txBox="1"/>
          <p:nvPr/>
        </p:nvSpPr>
        <p:spPr>
          <a:xfrm>
            <a:off x="561075" y="4001325"/>
            <a:ext cx="7105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Nunito"/>
                <a:ea typeface="Nunito"/>
                <a:cs typeface="Nunito"/>
                <a:sym typeface="Nunito"/>
              </a:rPr>
              <a:t>Test data was then input to the autoencoder. This data was made from the car having its wheels damaged.The losses in reconstruction of test data were measured</a:t>
            </a:r>
            <a:endParaRPr>
              <a:latin typeface="Nunito"/>
              <a:ea typeface="Nunito"/>
              <a:cs typeface="Nunito"/>
              <a:sym typeface="Nunito"/>
            </a:endParaRPr>
          </a:p>
        </p:txBody>
      </p:sp>
      <p:pic>
        <p:nvPicPr>
          <p:cNvPr id="439" name="Google Shape;439;p27"/>
          <p:cNvPicPr preferRelativeResize="0"/>
          <p:nvPr/>
        </p:nvPicPr>
        <p:blipFill>
          <a:blip r:embed="rId3">
            <a:alphaModFix/>
          </a:blip>
          <a:stretch>
            <a:fillRect/>
          </a:stretch>
        </p:blipFill>
        <p:spPr>
          <a:xfrm>
            <a:off x="2408925" y="1226225"/>
            <a:ext cx="3409500" cy="2710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28"/>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AUTOENCODER TEST LOSSES</a:t>
            </a:r>
            <a:endParaRPr/>
          </a:p>
        </p:txBody>
      </p:sp>
      <p:sp>
        <p:nvSpPr>
          <p:cNvPr id="447" name="Google Shape;447;p28"/>
          <p:cNvSpPr txBox="1">
            <a:spLocks noGrp="1"/>
          </p:cNvSpPr>
          <p:nvPr>
            <p:ph type="body" idx="1"/>
          </p:nvPr>
        </p:nvSpPr>
        <p:spPr>
          <a:xfrm>
            <a:off x="2030400" y="3573363"/>
            <a:ext cx="5877300" cy="808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a:solidFill>
                  <a:srgbClr val="FFFFFF"/>
                </a:solidFill>
              </a:rPr>
              <a:t>Consectetur adipiscing elit. Curabitur eleifend lorem a diam quis suscipit. Class aptent taciti sociosqu ad litora torquent ipsum per conubia nostra.</a:t>
            </a:r>
            <a:endParaRPr>
              <a:solidFill>
                <a:srgbClr val="FFFFFF"/>
              </a:solidFill>
            </a:endParaRPr>
          </a:p>
        </p:txBody>
      </p:sp>
      <p:sp>
        <p:nvSpPr>
          <p:cNvPr id="445" name="Google Shape;445;p28"/>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446" name="Google Shape;446;p28"/>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448" name="Google Shape;448;p28"/>
          <p:cNvSpPr txBox="1"/>
          <p:nvPr/>
        </p:nvSpPr>
        <p:spPr>
          <a:xfrm>
            <a:off x="4101725" y="1939125"/>
            <a:ext cx="4617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rgbClr val="24292F"/>
              </a:solidFill>
              <a:highlight>
                <a:srgbClr val="FFFFFF"/>
              </a:highlight>
            </a:endParaRPr>
          </a:p>
        </p:txBody>
      </p:sp>
      <p:sp>
        <p:nvSpPr>
          <p:cNvPr id="449" name="Google Shape;449;p28"/>
          <p:cNvSpPr txBox="1"/>
          <p:nvPr/>
        </p:nvSpPr>
        <p:spPr>
          <a:xfrm>
            <a:off x="561075" y="4001325"/>
            <a:ext cx="7105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Nunito"/>
                <a:ea typeface="Nunito"/>
                <a:cs typeface="Nunito"/>
                <a:sym typeface="Nunito"/>
              </a:rPr>
              <a:t>Test losses were then tallied, and comparisons made between set thresholds and test losses. This way anomalous data points are detected</a:t>
            </a:r>
            <a:endParaRPr>
              <a:latin typeface="Nunito"/>
              <a:ea typeface="Nunito"/>
              <a:cs typeface="Nunito"/>
              <a:sym typeface="Nunito"/>
            </a:endParaRPr>
          </a:p>
        </p:txBody>
      </p:sp>
      <p:pic>
        <p:nvPicPr>
          <p:cNvPr id="2" name="Picture 1">
            <a:extLst>
              <a:ext uri="{FF2B5EF4-FFF2-40B4-BE49-F238E27FC236}">
                <a16:creationId xmlns:a16="http://schemas.microsoft.com/office/drawing/2014/main" id="{2E4ACF47-3359-48D3-AA32-63AE7CF63CAA}"/>
              </a:ext>
            </a:extLst>
          </p:cNvPr>
          <p:cNvPicPr>
            <a:picLocks noChangeAspect="1"/>
          </p:cNvPicPr>
          <p:nvPr/>
        </p:nvPicPr>
        <p:blipFill>
          <a:blip r:embed="rId3"/>
          <a:stretch>
            <a:fillRect/>
          </a:stretch>
        </p:blipFill>
        <p:spPr>
          <a:xfrm>
            <a:off x="742950" y="1185862"/>
            <a:ext cx="7658100" cy="27717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8"/>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Overview</a:t>
            </a:r>
            <a:endParaRPr/>
          </a:p>
        </p:txBody>
      </p:sp>
      <p:sp>
        <p:nvSpPr>
          <p:cNvPr id="344" name="Google Shape;344;p18"/>
          <p:cNvSpPr txBox="1">
            <a:spLocks noGrp="1"/>
          </p:cNvSpPr>
          <p:nvPr>
            <p:ph type="body" idx="1"/>
          </p:nvPr>
        </p:nvSpPr>
        <p:spPr>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GB" dirty="0"/>
              <a:t>There are many types of faults which occur in theme park rides and equipment, which cannot be reliably detected by conventional error checking conditions in programming languages. Most equipment uses infrared thermography and vibrational analysis to monitor moving parts, and simple “if” statements would not work since there is a lot of data to analyse and infinitely many possible errors. Anomaly detection can be used to analyse complex infrared thermographs, as well as vibrational analysis data, as well as provide insights for predictive maintenance.</a:t>
            </a:r>
            <a:endParaRPr dirty="0"/>
          </a:p>
          <a:p>
            <a:pPr marL="0" lvl="0" indent="0" algn="l" rtl="0">
              <a:spcBef>
                <a:spcPts val="1200"/>
              </a:spcBef>
              <a:spcAft>
                <a:spcPts val="1200"/>
              </a:spcAft>
              <a:buNone/>
            </a:pPr>
            <a:r>
              <a:rPr lang="en-GB" dirty="0"/>
              <a:t>This project, uses a line follower robot vehicle to demonstrate anomaly detection . An autoencoder is trained on what normal data looks like, and then tested with some anomalous data. </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19"/>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err="1"/>
              <a:t>Pololu</a:t>
            </a:r>
            <a:r>
              <a:rPr lang="en-GB" dirty="0"/>
              <a:t> 3pi+ 32u4</a:t>
            </a:r>
            <a:endParaRPr dirty="0"/>
          </a:p>
        </p:txBody>
      </p:sp>
      <p:sp>
        <p:nvSpPr>
          <p:cNvPr id="350" name="Google Shape;350;p19"/>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351" name="Google Shape;351;p19"/>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pic>
        <p:nvPicPr>
          <p:cNvPr id="353" name="Google Shape;353;p19"/>
          <p:cNvPicPr preferRelativeResize="0"/>
          <p:nvPr/>
        </p:nvPicPr>
        <p:blipFill>
          <a:blip r:embed="rId3">
            <a:alphaModFix/>
          </a:blip>
          <a:stretch>
            <a:fillRect/>
          </a:stretch>
        </p:blipFill>
        <p:spPr>
          <a:xfrm>
            <a:off x="1338268" y="1493768"/>
            <a:ext cx="2224144" cy="2338228"/>
          </a:xfrm>
          <a:prstGeom prst="rect">
            <a:avLst/>
          </a:prstGeom>
          <a:noFill/>
          <a:ln>
            <a:noFill/>
          </a:ln>
        </p:spPr>
      </p:pic>
      <p:sp>
        <p:nvSpPr>
          <p:cNvPr id="354" name="Google Shape;354;p19"/>
          <p:cNvSpPr txBox="1"/>
          <p:nvPr/>
        </p:nvSpPr>
        <p:spPr>
          <a:xfrm>
            <a:off x="1215819" y="3861442"/>
            <a:ext cx="6056959"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latin typeface="Nunito"/>
                <a:ea typeface="Nunito"/>
                <a:cs typeface="Nunito"/>
                <a:sym typeface="Nunito"/>
              </a:rPr>
              <a:t>The </a:t>
            </a:r>
            <a:r>
              <a:rPr lang="en-GB" dirty="0" err="1">
                <a:latin typeface="Nunito"/>
                <a:ea typeface="Nunito"/>
                <a:cs typeface="Nunito"/>
                <a:sym typeface="Nunito"/>
              </a:rPr>
              <a:t>Pololu</a:t>
            </a:r>
            <a:r>
              <a:rPr lang="en-GB" dirty="0">
                <a:latin typeface="Nunito"/>
                <a:ea typeface="Nunito"/>
                <a:cs typeface="Nunito"/>
                <a:sym typeface="Nunito"/>
              </a:rPr>
              <a:t> 3pi+ is a line follower robot. It is designed</a:t>
            </a:r>
            <a:endParaRPr dirty="0">
              <a:latin typeface="Nunito"/>
              <a:ea typeface="Nunito"/>
              <a:cs typeface="Nunito"/>
              <a:sym typeface="Nunito"/>
            </a:endParaRPr>
          </a:p>
          <a:p>
            <a:pPr marL="0" lvl="0" indent="0" algn="l" rtl="0">
              <a:spcBef>
                <a:spcPts val="0"/>
              </a:spcBef>
              <a:spcAft>
                <a:spcPts val="0"/>
              </a:spcAft>
              <a:buNone/>
            </a:pPr>
            <a:r>
              <a:rPr lang="en-GB" dirty="0">
                <a:latin typeface="Nunito"/>
                <a:ea typeface="Nunito"/>
                <a:cs typeface="Nunito"/>
                <a:sym typeface="Nunito"/>
              </a:rPr>
              <a:t>to follow a black line against a white background. It contains 18 sensors</a:t>
            </a:r>
            <a:endParaRPr dirty="0">
              <a:latin typeface="Nunito"/>
              <a:ea typeface="Nunito"/>
              <a:cs typeface="Nunito"/>
              <a:sym typeface="Nunito"/>
            </a:endParaRPr>
          </a:p>
        </p:txBody>
      </p:sp>
      <p:pic>
        <p:nvPicPr>
          <p:cNvPr id="1026" name="Picture 2" descr="GitHub - tomasz-lisowski/m3pi-line-follower-controller: Proportional,  Derivative (PD) line following controller for the Pololu m3pi robot running  on the NXP LPC1768 microcontroller.">
            <a:extLst>
              <a:ext uri="{FF2B5EF4-FFF2-40B4-BE49-F238E27FC236}">
                <a16:creationId xmlns:a16="http://schemas.microsoft.com/office/drawing/2014/main" id="{23891AFF-6C12-4838-9D24-9C34F9F39D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6880" y="1493575"/>
            <a:ext cx="3765704" cy="17256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20"/>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Pololu 3pi+ 32u4 sensors</a:t>
            </a:r>
            <a:endParaRPr/>
          </a:p>
        </p:txBody>
      </p:sp>
      <p:sp>
        <p:nvSpPr>
          <p:cNvPr id="362" name="Google Shape;362;p20"/>
          <p:cNvSpPr txBox="1">
            <a:spLocks noGrp="1"/>
          </p:cNvSpPr>
          <p:nvPr>
            <p:ph type="body" idx="1"/>
          </p:nvPr>
        </p:nvSpPr>
        <p:spPr>
          <a:xfrm>
            <a:off x="2030400" y="3573363"/>
            <a:ext cx="5877300" cy="808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a:solidFill>
                  <a:srgbClr val="FFFFFF"/>
                </a:solidFill>
              </a:rPr>
              <a:t>Consectetur adipiscing elit. Curabitur eleifend lorem a diam quis suscipit. Class aptent taciti sociosqu ad litora torquent ipsum per conubia nostra.</a:t>
            </a:r>
            <a:endParaRPr>
              <a:solidFill>
                <a:srgbClr val="FFFFFF"/>
              </a:solidFill>
            </a:endParaRPr>
          </a:p>
        </p:txBody>
      </p:sp>
      <p:sp>
        <p:nvSpPr>
          <p:cNvPr id="360" name="Google Shape;360;p20"/>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361" name="Google Shape;361;p20"/>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pic>
        <p:nvPicPr>
          <p:cNvPr id="363" name="Google Shape;363;p20"/>
          <p:cNvPicPr preferRelativeResize="0"/>
          <p:nvPr/>
        </p:nvPicPr>
        <p:blipFill>
          <a:blip r:embed="rId3">
            <a:alphaModFix/>
          </a:blip>
          <a:stretch>
            <a:fillRect/>
          </a:stretch>
        </p:blipFill>
        <p:spPr>
          <a:xfrm>
            <a:off x="1244000" y="1546800"/>
            <a:ext cx="2313650" cy="2313650"/>
          </a:xfrm>
          <a:prstGeom prst="rect">
            <a:avLst/>
          </a:prstGeom>
          <a:noFill/>
          <a:ln>
            <a:noFill/>
          </a:ln>
        </p:spPr>
      </p:pic>
      <p:sp>
        <p:nvSpPr>
          <p:cNvPr id="364" name="Google Shape;364;p20"/>
          <p:cNvSpPr txBox="1"/>
          <p:nvPr/>
        </p:nvSpPr>
        <p:spPr>
          <a:xfrm>
            <a:off x="3814650" y="1130575"/>
            <a:ext cx="4617300" cy="43776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Clr>
                <a:srgbClr val="24292F"/>
              </a:buClr>
              <a:buSzPts val="1200"/>
              <a:buChar char="●"/>
            </a:pPr>
            <a:r>
              <a:rPr lang="en-GB" sz="1200">
                <a:solidFill>
                  <a:srgbClr val="24292F"/>
                </a:solidFill>
                <a:highlight>
                  <a:srgbClr val="FFFFFF"/>
                </a:highlight>
              </a:rPr>
              <a:t>Line sensor1</a:t>
            </a:r>
            <a:endParaRPr sz="1200">
              <a:solidFill>
                <a:srgbClr val="24292F"/>
              </a:solidFill>
              <a:highlight>
                <a:srgbClr val="FFFFFF"/>
              </a:highlight>
            </a:endParaRPr>
          </a:p>
          <a:p>
            <a:pPr marL="457200" lvl="0" indent="-304800" algn="l" rtl="0">
              <a:lnSpc>
                <a:spcPct val="115000"/>
              </a:lnSpc>
              <a:spcBef>
                <a:spcPts val="0"/>
              </a:spcBef>
              <a:spcAft>
                <a:spcPts val="0"/>
              </a:spcAft>
              <a:buClr>
                <a:srgbClr val="24292F"/>
              </a:buClr>
              <a:buSzPts val="1200"/>
              <a:buChar char="●"/>
            </a:pPr>
            <a:r>
              <a:rPr lang="en-GB" sz="1200">
                <a:solidFill>
                  <a:srgbClr val="24292F"/>
                </a:solidFill>
                <a:highlight>
                  <a:srgbClr val="FFFFFF"/>
                </a:highlight>
              </a:rPr>
              <a:t>Line sensor 2</a:t>
            </a:r>
            <a:endParaRPr sz="1200">
              <a:solidFill>
                <a:srgbClr val="24292F"/>
              </a:solidFill>
              <a:highlight>
                <a:srgbClr val="FFFFFF"/>
              </a:highlight>
            </a:endParaRPr>
          </a:p>
          <a:p>
            <a:pPr marL="457200" lvl="0" indent="-304800" algn="l" rtl="0">
              <a:lnSpc>
                <a:spcPct val="115000"/>
              </a:lnSpc>
              <a:spcBef>
                <a:spcPts val="0"/>
              </a:spcBef>
              <a:spcAft>
                <a:spcPts val="0"/>
              </a:spcAft>
              <a:buClr>
                <a:srgbClr val="24292F"/>
              </a:buClr>
              <a:buSzPts val="1200"/>
              <a:buChar char="●"/>
            </a:pPr>
            <a:r>
              <a:rPr lang="en-GB" sz="1200">
                <a:solidFill>
                  <a:srgbClr val="24292F"/>
                </a:solidFill>
                <a:highlight>
                  <a:srgbClr val="FFFFFF"/>
                </a:highlight>
              </a:rPr>
              <a:t>Line sensor 3</a:t>
            </a:r>
            <a:endParaRPr sz="1200">
              <a:solidFill>
                <a:srgbClr val="24292F"/>
              </a:solidFill>
              <a:highlight>
                <a:srgbClr val="FFFFFF"/>
              </a:highlight>
            </a:endParaRPr>
          </a:p>
          <a:p>
            <a:pPr marL="457200" lvl="0" indent="-304800" algn="l" rtl="0">
              <a:lnSpc>
                <a:spcPct val="115000"/>
              </a:lnSpc>
              <a:spcBef>
                <a:spcPts val="0"/>
              </a:spcBef>
              <a:spcAft>
                <a:spcPts val="0"/>
              </a:spcAft>
              <a:buClr>
                <a:srgbClr val="24292F"/>
              </a:buClr>
              <a:buSzPts val="1200"/>
              <a:buChar char="●"/>
            </a:pPr>
            <a:r>
              <a:rPr lang="en-GB" sz="1200">
                <a:solidFill>
                  <a:srgbClr val="24292F"/>
                </a:solidFill>
                <a:highlight>
                  <a:srgbClr val="FFFFFF"/>
                </a:highlight>
              </a:rPr>
              <a:t>Line sensor 4</a:t>
            </a:r>
            <a:endParaRPr sz="1200">
              <a:solidFill>
                <a:srgbClr val="24292F"/>
              </a:solidFill>
              <a:highlight>
                <a:srgbClr val="FFFFFF"/>
              </a:highlight>
            </a:endParaRPr>
          </a:p>
          <a:p>
            <a:pPr marL="457200" lvl="0" indent="-304800" algn="l" rtl="0">
              <a:lnSpc>
                <a:spcPct val="115000"/>
              </a:lnSpc>
              <a:spcBef>
                <a:spcPts val="0"/>
              </a:spcBef>
              <a:spcAft>
                <a:spcPts val="0"/>
              </a:spcAft>
              <a:buClr>
                <a:srgbClr val="24292F"/>
              </a:buClr>
              <a:buSzPts val="1200"/>
              <a:buChar char="●"/>
            </a:pPr>
            <a:r>
              <a:rPr lang="en-GB" sz="1200">
                <a:solidFill>
                  <a:srgbClr val="24292F"/>
                </a:solidFill>
                <a:highlight>
                  <a:srgbClr val="FFFFFF"/>
                </a:highlight>
              </a:rPr>
              <a:t>Line sensor 5</a:t>
            </a:r>
            <a:endParaRPr sz="1200">
              <a:solidFill>
                <a:srgbClr val="24292F"/>
              </a:solidFill>
              <a:highlight>
                <a:srgbClr val="FFFFFF"/>
              </a:highlight>
            </a:endParaRPr>
          </a:p>
          <a:p>
            <a:pPr marL="457200" lvl="0" indent="-304800" algn="l" rtl="0">
              <a:lnSpc>
                <a:spcPct val="115000"/>
              </a:lnSpc>
              <a:spcBef>
                <a:spcPts val="0"/>
              </a:spcBef>
              <a:spcAft>
                <a:spcPts val="0"/>
              </a:spcAft>
              <a:buClr>
                <a:srgbClr val="24292F"/>
              </a:buClr>
              <a:buSzPts val="1200"/>
              <a:buChar char="●"/>
            </a:pPr>
            <a:r>
              <a:rPr lang="en-GB" sz="1200">
                <a:solidFill>
                  <a:srgbClr val="24292F"/>
                </a:solidFill>
                <a:highlight>
                  <a:srgbClr val="FFFFFF"/>
                </a:highlight>
              </a:rPr>
              <a:t>Crash sensor left</a:t>
            </a:r>
            <a:endParaRPr sz="1200">
              <a:solidFill>
                <a:srgbClr val="24292F"/>
              </a:solidFill>
              <a:highlight>
                <a:srgbClr val="FFFFFF"/>
              </a:highlight>
            </a:endParaRPr>
          </a:p>
          <a:p>
            <a:pPr marL="457200" lvl="0" indent="-304800" algn="l" rtl="0">
              <a:lnSpc>
                <a:spcPct val="115000"/>
              </a:lnSpc>
              <a:spcBef>
                <a:spcPts val="0"/>
              </a:spcBef>
              <a:spcAft>
                <a:spcPts val="0"/>
              </a:spcAft>
              <a:buClr>
                <a:srgbClr val="24292F"/>
              </a:buClr>
              <a:buSzPts val="1200"/>
              <a:buChar char="●"/>
            </a:pPr>
            <a:r>
              <a:rPr lang="en-GB" sz="1200">
                <a:solidFill>
                  <a:srgbClr val="24292F"/>
                </a:solidFill>
                <a:highlight>
                  <a:srgbClr val="FFFFFF"/>
                </a:highlight>
              </a:rPr>
              <a:t>Crash sensor right</a:t>
            </a:r>
            <a:endParaRPr sz="1200">
              <a:solidFill>
                <a:srgbClr val="24292F"/>
              </a:solidFill>
              <a:highlight>
                <a:srgbClr val="FFFFFF"/>
              </a:highlight>
            </a:endParaRPr>
          </a:p>
          <a:p>
            <a:pPr marL="457200" lvl="0" indent="-304800" algn="l" rtl="0">
              <a:lnSpc>
                <a:spcPct val="115000"/>
              </a:lnSpc>
              <a:spcBef>
                <a:spcPts val="0"/>
              </a:spcBef>
              <a:spcAft>
                <a:spcPts val="0"/>
              </a:spcAft>
              <a:buClr>
                <a:srgbClr val="24292F"/>
              </a:buClr>
              <a:buSzPts val="1200"/>
              <a:buChar char="●"/>
            </a:pPr>
            <a:r>
              <a:rPr lang="en-GB" sz="1200">
                <a:solidFill>
                  <a:srgbClr val="24292F"/>
                </a:solidFill>
                <a:highlight>
                  <a:srgbClr val="FFFFFF"/>
                </a:highlight>
              </a:rPr>
              <a:t>Gyroscope x-axis</a:t>
            </a:r>
            <a:endParaRPr sz="1200">
              <a:solidFill>
                <a:srgbClr val="24292F"/>
              </a:solidFill>
              <a:highlight>
                <a:srgbClr val="FFFFFF"/>
              </a:highlight>
            </a:endParaRPr>
          </a:p>
          <a:p>
            <a:pPr marL="457200" lvl="0" indent="-304800" algn="l" rtl="0">
              <a:lnSpc>
                <a:spcPct val="115000"/>
              </a:lnSpc>
              <a:spcBef>
                <a:spcPts val="0"/>
              </a:spcBef>
              <a:spcAft>
                <a:spcPts val="0"/>
              </a:spcAft>
              <a:buClr>
                <a:srgbClr val="24292F"/>
              </a:buClr>
              <a:buSzPts val="1200"/>
              <a:buChar char="●"/>
            </a:pPr>
            <a:r>
              <a:rPr lang="en-GB" sz="1200">
                <a:solidFill>
                  <a:srgbClr val="24292F"/>
                </a:solidFill>
                <a:highlight>
                  <a:srgbClr val="FFFFFF"/>
                </a:highlight>
              </a:rPr>
              <a:t>Gyroscope y-axis</a:t>
            </a:r>
            <a:endParaRPr sz="1200">
              <a:solidFill>
                <a:srgbClr val="24292F"/>
              </a:solidFill>
              <a:highlight>
                <a:srgbClr val="FFFFFF"/>
              </a:highlight>
            </a:endParaRPr>
          </a:p>
          <a:p>
            <a:pPr marL="457200" lvl="0" indent="-304800" algn="l" rtl="0">
              <a:lnSpc>
                <a:spcPct val="115000"/>
              </a:lnSpc>
              <a:spcBef>
                <a:spcPts val="0"/>
              </a:spcBef>
              <a:spcAft>
                <a:spcPts val="0"/>
              </a:spcAft>
              <a:buClr>
                <a:srgbClr val="24292F"/>
              </a:buClr>
              <a:buSzPts val="1200"/>
              <a:buChar char="●"/>
            </a:pPr>
            <a:r>
              <a:rPr lang="en-GB" sz="1200">
                <a:solidFill>
                  <a:srgbClr val="24292F"/>
                </a:solidFill>
                <a:highlight>
                  <a:srgbClr val="FFFFFF"/>
                </a:highlight>
              </a:rPr>
              <a:t>Gyroscope z-axis</a:t>
            </a:r>
            <a:endParaRPr sz="1200">
              <a:solidFill>
                <a:srgbClr val="24292F"/>
              </a:solidFill>
              <a:highlight>
                <a:srgbClr val="FFFFFF"/>
              </a:highlight>
            </a:endParaRPr>
          </a:p>
          <a:p>
            <a:pPr marL="457200" lvl="0" indent="-304800" algn="l" rtl="0">
              <a:lnSpc>
                <a:spcPct val="115000"/>
              </a:lnSpc>
              <a:spcBef>
                <a:spcPts val="0"/>
              </a:spcBef>
              <a:spcAft>
                <a:spcPts val="0"/>
              </a:spcAft>
              <a:buClr>
                <a:srgbClr val="24292F"/>
              </a:buClr>
              <a:buSzPts val="1200"/>
              <a:buChar char="●"/>
            </a:pPr>
            <a:r>
              <a:rPr lang="en-GB" sz="1200">
                <a:solidFill>
                  <a:srgbClr val="24292F"/>
                </a:solidFill>
                <a:highlight>
                  <a:srgbClr val="FFFFFF"/>
                </a:highlight>
              </a:rPr>
              <a:t>Accelerometer x-axis</a:t>
            </a:r>
            <a:endParaRPr sz="1200">
              <a:solidFill>
                <a:srgbClr val="24292F"/>
              </a:solidFill>
              <a:highlight>
                <a:srgbClr val="FFFFFF"/>
              </a:highlight>
            </a:endParaRPr>
          </a:p>
          <a:p>
            <a:pPr marL="457200" lvl="0" indent="-304800" algn="l" rtl="0">
              <a:lnSpc>
                <a:spcPct val="115000"/>
              </a:lnSpc>
              <a:spcBef>
                <a:spcPts val="0"/>
              </a:spcBef>
              <a:spcAft>
                <a:spcPts val="0"/>
              </a:spcAft>
              <a:buClr>
                <a:srgbClr val="24292F"/>
              </a:buClr>
              <a:buSzPts val="1200"/>
              <a:buChar char="●"/>
            </a:pPr>
            <a:r>
              <a:rPr lang="en-GB" sz="1200">
                <a:solidFill>
                  <a:srgbClr val="24292F"/>
                </a:solidFill>
                <a:highlight>
                  <a:srgbClr val="FFFFFF"/>
                </a:highlight>
              </a:rPr>
              <a:t>Accelerometer y-axis</a:t>
            </a:r>
            <a:endParaRPr sz="1200">
              <a:solidFill>
                <a:srgbClr val="24292F"/>
              </a:solidFill>
              <a:highlight>
                <a:srgbClr val="FFFFFF"/>
              </a:highlight>
            </a:endParaRPr>
          </a:p>
          <a:p>
            <a:pPr marL="457200" lvl="0" indent="-304800" algn="l" rtl="0">
              <a:lnSpc>
                <a:spcPct val="115000"/>
              </a:lnSpc>
              <a:spcBef>
                <a:spcPts val="0"/>
              </a:spcBef>
              <a:spcAft>
                <a:spcPts val="0"/>
              </a:spcAft>
              <a:buClr>
                <a:srgbClr val="24292F"/>
              </a:buClr>
              <a:buSzPts val="1200"/>
              <a:buChar char="●"/>
            </a:pPr>
            <a:r>
              <a:rPr lang="en-GB" sz="1200">
                <a:solidFill>
                  <a:srgbClr val="24292F"/>
                </a:solidFill>
                <a:highlight>
                  <a:srgbClr val="FFFFFF"/>
                </a:highlight>
              </a:rPr>
              <a:t>Accelerometer z-axis</a:t>
            </a:r>
            <a:endParaRPr sz="1200">
              <a:solidFill>
                <a:srgbClr val="24292F"/>
              </a:solidFill>
              <a:highlight>
                <a:srgbClr val="FFFFFF"/>
              </a:highlight>
            </a:endParaRPr>
          </a:p>
          <a:p>
            <a:pPr marL="457200" lvl="0" indent="-304800" algn="l" rtl="0">
              <a:lnSpc>
                <a:spcPct val="115000"/>
              </a:lnSpc>
              <a:spcBef>
                <a:spcPts val="0"/>
              </a:spcBef>
              <a:spcAft>
                <a:spcPts val="0"/>
              </a:spcAft>
              <a:buClr>
                <a:srgbClr val="24292F"/>
              </a:buClr>
              <a:buSzPts val="1200"/>
              <a:buChar char="●"/>
            </a:pPr>
            <a:r>
              <a:rPr lang="en-GB" sz="1200">
                <a:solidFill>
                  <a:srgbClr val="24292F"/>
                </a:solidFill>
                <a:highlight>
                  <a:srgbClr val="FFFFFF"/>
                </a:highlight>
              </a:rPr>
              <a:t>Magnetometer x-axis</a:t>
            </a:r>
            <a:endParaRPr sz="1200">
              <a:solidFill>
                <a:srgbClr val="24292F"/>
              </a:solidFill>
              <a:highlight>
                <a:srgbClr val="FFFFFF"/>
              </a:highlight>
            </a:endParaRPr>
          </a:p>
          <a:p>
            <a:pPr marL="457200" lvl="0" indent="-304800" algn="l" rtl="0">
              <a:lnSpc>
                <a:spcPct val="115000"/>
              </a:lnSpc>
              <a:spcBef>
                <a:spcPts val="0"/>
              </a:spcBef>
              <a:spcAft>
                <a:spcPts val="0"/>
              </a:spcAft>
              <a:buClr>
                <a:srgbClr val="24292F"/>
              </a:buClr>
              <a:buSzPts val="1200"/>
              <a:buChar char="●"/>
            </a:pPr>
            <a:r>
              <a:rPr lang="en-GB" sz="1200">
                <a:solidFill>
                  <a:srgbClr val="24292F"/>
                </a:solidFill>
                <a:highlight>
                  <a:srgbClr val="FFFFFF"/>
                </a:highlight>
              </a:rPr>
              <a:t>Magnetometer y-axis</a:t>
            </a:r>
            <a:endParaRPr sz="1200">
              <a:solidFill>
                <a:srgbClr val="24292F"/>
              </a:solidFill>
              <a:highlight>
                <a:srgbClr val="FFFFFF"/>
              </a:highlight>
            </a:endParaRPr>
          </a:p>
          <a:p>
            <a:pPr marL="457200" lvl="0" indent="-304800" algn="l" rtl="0">
              <a:lnSpc>
                <a:spcPct val="115000"/>
              </a:lnSpc>
              <a:spcBef>
                <a:spcPts val="0"/>
              </a:spcBef>
              <a:spcAft>
                <a:spcPts val="0"/>
              </a:spcAft>
              <a:buClr>
                <a:srgbClr val="24292F"/>
              </a:buClr>
              <a:buSzPts val="1200"/>
              <a:buChar char="●"/>
            </a:pPr>
            <a:r>
              <a:rPr lang="en-GB" sz="1200">
                <a:solidFill>
                  <a:srgbClr val="24292F"/>
                </a:solidFill>
                <a:highlight>
                  <a:srgbClr val="FFFFFF"/>
                </a:highlight>
              </a:rPr>
              <a:t>Magnetometer z-axis</a:t>
            </a:r>
            <a:endParaRPr sz="1200">
              <a:solidFill>
                <a:srgbClr val="24292F"/>
              </a:solidFill>
              <a:highlight>
                <a:srgbClr val="FFFFFF"/>
              </a:highlight>
            </a:endParaRPr>
          </a:p>
          <a:p>
            <a:pPr marL="457200" lvl="0" indent="-304800" algn="l" rtl="0">
              <a:lnSpc>
                <a:spcPct val="115000"/>
              </a:lnSpc>
              <a:spcBef>
                <a:spcPts val="0"/>
              </a:spcBef>
              <a:spcAft>
                <a:spcPts val="0"/>
              </a:spcAft>
              <a:buClr>
                <a:srgbClr val="24292F"/>
              </a:buClr>
              <a:buSzPts val="1200"/>
              <a:buChar char="●"/>
            </a:pPr>
            <a:r>
              <a:rPr lang="en-GB" sz="1200">
                <a:solidFill>
                  <a:srgbClr val="24292F"/>
                </a:solidFill>
                <a:highlight>
                  <a:srgbClr val="FFFFFF"/>
                </a:highlight>
              </a:rPr>
              <a:t>Speed sensor left</a:t>
            </a:r>
            <a:endParaRPr sz="1200">
              <a:solidFill>
                <a:srgbClr val="24292F"/>
              </a:solidFill>
              <a:highlight>
                <a:srgbClr val="FFFFFF"/>
              </a:highlight>
            </a:endParaRPr>
          </a:p>
          <a:p>
            <a:pPr marL="457200" lvl="0" indent="-304800" algn="l" rtl="0">
              <a:lnSpc>
                <a:spcPct val="115000"/>
              </a:lnSpc>
              <a:spcBef>
                <a:spcPts val="0"/>
              </a:spcBef>
              <a:spcAft>
                <a:spcPts val="0"/>
              </a:spcAft>
              <a:buClr>
                <a:srgbClr val="24292F"/>
              </a:buClr>
              <a:buSzPts val="1200"/>
              <a:buChar char="●"/>
            </a:pPr>
            <a:r>
              <a:rPr lang="en-GB" sz="1200">
                <a:solidFill>
                  <a:srgbClr val="24292F"/>
                </a:solidFill>
                <a:highlight>
                  <a:srgbClr val="FFFFFF"/>
                </a:highlight>
              </a:rPr>
              <a:t>Speed sensor right</a:t>
            </a:r>
            <a:endParaRPr sz="1200">
              <a:solidFill>
                <a:srgbClr val="24292F"/>
              </a:solidFill>
              <a:highlight>
                <a:srgbClr val="FFFFFF"/>
              </a:highlight>
            </a:endParaRPr>
          </a:p>
          <a:p>
            <a:pPr marL="0" lvl="0" indent="0" algn="l" rtl="0">
              <a:spcBef>
                <a:spcPts val="1200"/>
              </a:spcBef>
              <a:spcAft>
                <a:spcPts val="0"/>
              </a:spcAft>
              <a:buNone/>
            </a:pPr>
            <a:endParaRPr>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21"/>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Pololu 3pi+ 32u4 Data collection</a:t>
            </a:r>
            <a:endParaRPr/>
          </a:p>
        </p:txBody>
      </p:sp>
      <p:sp>
        <p:nvSpPr>
          <p:cNvPr id="372" name="Google Shape;372;p21"/>
          <p:cNvSpPr txBox="1">
            <a:spLocks noGrp="1"/>
          </p:cNvSpPr>
          <p:nvPr>
            <p:ph type="body" idx="1"/>
          </p:nvPr>
        </p:nvSpPr>
        <p:spPr>
          <a:xfrm>
            <a:off x="2030400" y="3573363"/>
            <a:ext cx="5877300" cy="808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dirty="0" err="1">
                <a:solidFill>
                  <a:srgbClr val="FFFFFF"/>
                </a:solidFill>
              </a:rPr>
              <a:t>Consectetur</a:t>
            </a:r>
            <a:r>
              <a:rPr lang="en-GB" dirty="0">
                <a:solidFill>
                  <a:srgbClr val="FFFFFF"/>
                </a:solidFill>
              </a:rPr>
              <a:t> </a:t>
            </a:r>
            <a:r>
              <a:rPr lang="en-GB" dirty="0" err="1">
                <a:solidFill>
                  <a:srgbClr val="FFFFFF"/>
                </a:solidFill>
              </a:rPr>
              <a:t>adipiscing</a:t>
            </a:r>
            <a:r>
              <a:rPr lang="en-GB" dirty="0">
                <a:solidFill>
                  <a:srgbClr val="FFFFFF"/>
                </a:solidFill>
              </a:rPr>
              <a:t> </a:t>
            </a:r>
            <a:r>
              <a:rPr lang="en-GB" dirty="0" err="1">
                <a:solidFill>
                  <a:srgbClr val="FFFFFF"/>
                </a:solidFill>
              </a:rPr>
              <a:t>elit</a:t>
            </a:r>
            <a:r>
              <a:rPr lang="en-GB" dirty="0">
                <a:solidFill>
                  <a:srgbClr val="FFFFFF"/>
                </a:solidFill>
              </a:rPr>
              <a:t>. </a:t>
            </a:r>
            <a:r>
              <a:rPr lang="en-GB" dirty="0" err="1">
                <a:solidFill>
                  <a:srgbClr val="FFFFFF"/>
                </a:solidFill>
              </a:rPr>
              <a:t>Curabitur</a:t>
            </a:r>
            <a:r>
              <a:rPr lang="en-GB" dirty="0">
                <a:solidFill>
                  <a:srgbClr val="FFFFFF"/>
                </a:solidFill>
              </a:rPr>
              <a:t> </a:t>
            </a:r>
            <a:r>
              <a:rPr lang="en-GB" dirty="0" err="1">
                <a:solidFill>
                  <a:srgbClr val="FFFFFF"/>
                </a:solidFill>
              </a:rPr>
              <a:t>eleifend</a:t>
            </a:r>
            <a:r>
              <a:rPr lang="en-GB" dirty="0">
                <a:solidFill>
                  <a:srgbClr val="FFFFFF"/>
                </a:solidFill>
              </a:rPr>
              <a:t> lorem a </a:t>
            </a:r>
            <a:r>
              <a:rPr lang="en-GB" dirty="0" err="1">
                <a:solidFill>
                  <a:srgbClr val="FFFFFF"/>
                </a:solidFill>
              </a:rPr>
              <a:t>diam</a:t>
            </a:r>
            <a:r>
              <a:rPr lang="en-GB" dirty="0">
                <a:solidFill>
                  <a:srgbClr val="FFFFFF"/>
                </a:solidFill>
              </a:rPr>
              <a:t> </a:t>
            </a:r>
            <a:r>
              <a:rPr lang="en-GB" dirty="0" err="1">
                <a:solidFill>
                  <a:srgbClr val="FFFFFF"/>
                </a:solidFill>
              </a:rPr>
              <a:t>quis</a:t>
            </a:r>
            <a:r>
              <a:rPr lang="en-GB" dirty="0">
                <a:solidFill>
                  <a:srgbClr val="FFFFFF"/>
                </a:solidFill>
              </a:rPr>
              <a:t> </a:t>
            </a:r>
            <a:r>
              <a:rPr lang="en-GB" dirty="0" err="1">
                <a:solidFill>
                  <a:srgbClr val="FFFFFF"/>
                </a:solidFill>
              </a:rPr>
              <a:t>suscipit</a:t>
            </a:r>
            <a:r>
              <a:rPr lang="en-GB" dirty="0">
                <a:solidFill>
                  <a:srgbClr val="FFFFFF"/>
                </a:solidFill>
              </a:rPr>
              <a:t>. Class </a:t>
            </a:r>
            <a:r>
              <a:rPr lang="en-GB" dirty="0" err="1">
                <a:solidFill>
                  <a:srgbClr val="FFFFFF"/>
                </a:solidFill>
              </a:rPr>
              <a:t>aptent</a:t>
            </a:r>
            <a:r>
              <a:rPr lang="en-GB" dirty="0">
                <a:solidFill>
                  <a:srgbClr val="FFFFFF"/>
                </a:solidFill>
              </a:rPr>
              <a:t> </a:t>
            </a:r>
            <a:r>
              <a:rPr lang="en-GB" dirty="0" err="1">
                <a:solidFill>
                  <a:srgbClr val="FFFFFF"/>
                </a:solidFill>
              </a:rPr>
              <a:t>taciti</a:t>
            </a:r>
            <a:r>
              <a:rPr lang="en-GB" dirty="0">
                <a:solidFill>
                  <a:srgbClr val="FFFFFF"/>
                </a:solidFill>
              </a:rPr>
              <a:t> </a:t>
            </a:r>
            <a:r>
              <a:rPr lang="en-GB" dirty="0" err="1">
                <a:solidFill>
                  <a:srgbClr val="FFFFFF"/>
                </a:solidFill>
              </a:rPr>
              <a:t>sociosqu</a:t>
            </a:r>
            <a:r>
              <a:rPr lang="en-GB" dirty="0">
                <a:solidFill>
                  <a:srgbClr val="FFFFFF"/>
                </a:solidFill>
              </a:rPr>
              <a:t> ad </a:t>
            </a:r>
            <a:r>
              <a:rPr lang="en-GB" dirty="0" err="1">
                <a:solidFill>
                  <a:srgbClr val="FFFFFF"/>
                </a:solidFill>
              </a:rPr>
              <a:t>litora</a:t>
            </a:r>
            <a:r>
              <a:rPr lang="en-GB" dirty="0">
                <a:solidFill>
                  <a:srgbClr val="FFFFFF"/>
                </a:solidFill>
              </a:rPr>
              <a:t> </a:t>
            </a:r>
            <a:r>
              <a:rPr lang="en-GB" dirty="0" err="1">
                <a:solidFill>
                  <a:srgbClr val="FFFFFF"/>
                </a:solidFill>
              </a:rPr>
              <a:t>torquent</a:t>
            </a:r>
            <a:r>
              <a:rPr lang="en-GB" dirty="0">
                <a:solidFill>
                  <a:srgbClr val="FFFFFF"/>
                </a:solidFill>
              </a:rPr>
              <a:t> ipsum per </a:t>
            </a:r>
            <a:r>
              <a:rPr lang="en-GB" dirty="0" err="1">
                <a:solidFill>
                  <a:srgbClr val="FFFFFF"/>
                </a:solidFill>
              </a:rPr>
              <a:t>conubia</a:t>
            </a:r>
            <a:r>
              <a:rPr lang="en-GB" dirty="0">
                <a:solidFill>
                  <a:srgbClr val="FFFFFF"/>
                </a:solidFill>
              </a:rPr>
              <a:t> nostra.</a:t>
            </a:r>
            <a:endParaRPr dirty="0">
              <a:solidFill>
                <a:srgbClr val="FFFFFF"/>
              </a:solidFill>
            </a:endParaRPr>
          </a:p>
        </p:txBody>
      </p:sp>
      <p:sp>
        <p:nvSpPr>
          <p:cNvPr id="370" name="Google Shape;370;p21"/>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371" name="Google Shape;371;p21"/>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pic>
        <p:nvPicPr>
          <p:cNvPr id="373" name="Google Shape;373;p21"/>
          <p:cNvPicPr preferRelativeResize="0"/>
          <p:nvPr/>
        </p:nvPicPr>
        <p:blipFill>
          <a:blip r:embed="rId3">
            <a:alphaModFix/>
          </a:blip>
          <a:stretch>
            <a:fillRect/>
          </a:stretch>
        </p:blipFill>
        <p:spPr>
          <a:xfrm>
            <a:off x="1244000" y="1546800"/>
            <a:ext cx="2313650" cy="2313650"/>
          </a:xfrm>
          <a:prstGeom prst="rect">
            <a:avLst/>
          </a:prstGeom>
          <a:noFill/>
          <a:ln>
            <a:noFill/>
          </a:ln>
        </p:spPr>
      </p:pic>
      <p:sp>
        <p:nvSpPr>
          <p:cNvPr id="374" name="Google Shape;374;p21"/>
          <p:cNvSpPr txBox="1"/>
          <p:nvPr/>
        </p:nvSpPr>
        <p:spPr>
          <a:xfrm>
            <a:off x="3776800" y="1465227"/>
            <a:ext cx="4617300" cy="2031295"/>
          </a:xfrm>
          <a:prstGeom prst="rect">
            <a:avLst/>
          </a:prstGeom>
          <a:noFill/>
          <a:ln>
            <a:noFill/>
          </a:ln>
        </p:spPr>
        <p:txBody>
          <a:bodyPr spcFirstLastPara="1" wrap="square" lIns="91425" tIns="91425" rIns="91425" bIns="91425" anchor="t" anchorCtr="0">
            <a:spAutoFit/>
          </a:bodyPr>
          <a:lstStyle/>
          <a:p>
            <a:pPr marL="171450" lvl="0" indent="-171450" algn="l" rtl="0">
              <a:spcBef>
                <a:spcPts val="0"/>
              </a:spcBef>
              <a:spcAft>
                <a:spcPts val="0"/>
              </a:spcAft>
              <a:buFont typeface="Arial" panose="020B0604020202020204" pitchFamily="34" charset="0"/>
              <a:buChar char="•"/>
            </a:pPr>
            <a:r>
              <a:rPr lang="en-GB" sz="1200" dirty="0">
                <a:solidFill>
                  <a:srgbClr val="24292F"/>
                </a:solidFill>
                <a:highlight>
                  <a:srgbClr val="FFFFFF"/>
                </a:highlight>
              </a:rPr>
              <a:t>A program running on the robot collects data from the 18 sensors every 50ms. That is at a rate of 20Hz. </a:t>
            </a:r>
          </a:p>
          <a:p>
            <a:pPr marL="171450" lvl="0" indent="-171450" algn="l" rtl="0">
              <a:spcBef>
                <a:spcPts val="0"/>
              </a:spcBef>
              <a:spcAft>
                <a:spcPts val="0"/>
              </a:spcAft>
              <a:buFont typeface="Arial" panose="020B0604020202020204" pitchFamily="34" charset="0"/>
              <a:buChar char="•"/>
            </a:pPr>
            <a:r>
              <a:rPr lang="en-GB" sz="1200" dirty="0">
                <a:solidFill>
                  <a:srgbClr val="24292F"/>
                </a:solidFill>
                <a:highlight>
                  <a:srgbClr val="FFFFFF"/>
                </a:highlight>
              </a:rPr>
              <a:t>The data is sent via serial interface to a </a:t>
            </a:r>
            <a:r>
              <a:rPr lang="en-GB" sz="1200" dirty="0" err="1">
                <a:solidFill>
                  <a:srgbClr val="24292F"/>
                </a:solidFill>
                <a:highlight>
                  <a:srgbClr val="FFFFFF"/>
                </a:highlight>
              </a:rPr>
              <a:t>bluetooth</a:t>
            </a:r>
            <a:r>
              <a:rPr lang="en-GB" sz="1200" dirty="0">
                <a:solidFill>
                  <a:srgbClr val="24292F"/>
                </a:solidFill>
                <a:highlight>
                  <a:srgbClr val="FFFFFF"/>
                </a:highlight>
              </a:rPr>
              <a:t> module attached to the car(nrf52)</a:t>
            </a:r>
          </a:p>
          <a:p>
            <a:pPr marL="171450" lvl="0" indent="-171450" algn="l" rtl="0">
              <a:spcBef>
                <a:spcPts val="0"/>
              </a:spcBef>
              <a:spcAft>
                <a:spcPts val="0"/>
              </a:spcAft>
              <a:buFont typeface="Arial" panose="020B0604020202020204" pitchFamily="34" charset="0"/>
              <a:buChar char="•"/>
            </a:pPr>
            <a:r>
              <a:rPr lang="en-GB" sz="1200" dirty="0">
                <a:solidFill>
                  <a:srgbClr val="24292F"/>
                </a:solidFill>
                <a:highlight>
                  <a:srgbClr val="FFFFFF"/>
                </a:highlight>
              </a:rPr>
              <a:t> The data is sent via </a:t>
            </a:r>
            <a:r>
              <a:rPr lang="en-GB" sz="1200" dirty="0" err="1">
                <a:solidFill>
                  <a:srgbClr val="24292F"/>
                </a:solidFill>
                <a:highlight>
                  <a:srgbClr val="FFFFFF"/>
                </a:highlight>
              </a:rPr>
              <a:t>bluetooth</a:t>
            </a:r>
            <a:r>
              <a:rPr lang="en-GB" sz="1200" dirty="0">
                <a:solidFill>
                  <a:srgbClr val="24292F"/>
                </a:solidFill>
                <a:highlight>
                  <a:srgbClr val="FFFFFF"/>
                </a:highlight>
              </a:rPr>
              <a:t> to a </a:t>
            </a:r>
            <a:r>
              <a:rPr lang="en-GB" sz="1200" dirty="0" err="1">
                <a:solidFill>
                  <a:srgbClr val="24292F"/>
                </a:solidFill>
                <a:highlight>
                  <a:srgbClr val="FFFFFF"/>
                </a:highlight>
              </a:rPr>
              <a:t>bluetooth</a:t>
            </a:r>
            <a:r>
              <a:rPr lang="en-GB" sz="1200" dirty="0">
                <a:solidFill>
                  <a:srgbClr val="24292F"/>
                </a:solidFill>
                <a:highlight>
                  <a:srgbClr val="FFFFFF"/>
                </a:highlight>
              </a:rPr>
              <a:t> gateway device attached to a local computer. </a:t>
            </a:r>
          </a:p>
          <a:p>
            <a:pPr marL="171450" lvl="0" indent="-171450" algn="l" rtl="0">
              <a:spcBef>
                <a:spcPts val="0"/>
              </a:spcBef>
              <a:spcAft>
                <a:spcPts val="0"/>
              </a:spcAft>
              <a:buFont typeface="Arial" panose="020B0604020202020204" pitchFamily="34" charset="0"/>
              <a:buChar char="•"/>
            </a:pPr>
            <a:r>
              <a:rPr lang="en-GB" sz="1200" dirty="0">
                <a:solidFill>
                  <a:srgbClr val="24292F"/>
                </a:solidFill>
                <a:highlight>
                  <a:srgbClr val="FFFFFF"/>
                </a:highlight>
              </a:rPr>
              <a:t>The gateway device sends the data to the computer via serial interface, </a:t>
            </a:r>
            <a:endParaRPr sz="1200" dirty="0">
              <a:solidFill>
                <a:srgbClr val="24292F"/>
              </a:solidFill>
              <a:highlight>
                <a:srgbClr val="FFFFFF"/>
              </a:highlight>
            </a:endParaRPr>
          </a:p>
          <a:p>
            <a:pPr marL="171450" lvl="0" indent="-171450" algn="l" rtl="0">
              <a:spcBef>
                <a:spcPts val="0"/>
              </a:spcBef>
              <a:spcAft>
                <a:spcPts val="0"/>
              </a:spcAft>
              <a:buFont typeface="Arial" panose="020B0604020202020204" pitchFamily="34" charset="0"/>
              <a:buChar char="•"/>
            </a:pPr>
            <a:r>
              <a:rPr lang="en-GB" sz="1200" dirty="0">
                <a:solidFill>
                  <a:srgbClr val="24292F"/>
                </a:solidFill>
                <a:highlight>
                  <a:srgbClr val="FFFFFF"/>
                </a:highlight>
              </a:rPr>
              <a:t>The computer stores the data in a csv file</a:t>
            </a:r>
            <a:endParaRPr sz="1200" dirty="0">
              <a:solidFill>
                <a:srgbClr val="24292F"/>
              </a:solidFill>
              <a:highlight>
                <a:srgbClr val="FFFFFF"/>
              </a:highlight>
            </a:endParaRPr>
          </a:p>
          <a:p>
            <a:pPr marL="0" lvl="0" indent="0" algn="l" rtl="0">
              <a:spcBef>
                <a:spcPts val="0"/>
              </a:spcBef>
              <a:spcAft>
                <a:spcPts val="0"/>
              </a:spcAft>
              <a:buNone/>
            </a:pPr>
            <a:endParaRPr sz="1200" dirty="0">
              <a:solidFill>
                <a:srgbClr val="24292F"/>
              </a:solidFill>
              <a:highlight>
                <a:srgbClr val="FFFFFF"/>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22"/>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Data collection overview</a:t>
            </a:r>
            <a:endParaRPr/>
          </a:p>
        </p:txBody>
      </p:sp>
      <p:sp>
        <p:nvSpPr>
          <p:cNvPr id="382" name="Google Shape;382;p22"/>
          <p:cNvSpPr txBox="1">
            <a:spLocks noGrp="1"/>
          </p:cNvSpPr>
          <p:nvPr>
            <p:ph type="body" idx="1"/>
          </p:nvPr>
        </p:nvSpPr>
        <p:spPr>
          <a:xfrm>
            <a:off x="2030400" y="3573363"/>
            <a:ext cx="5877300" cy="808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a:solidFill>
                  <a:srgbClr val="FFFFFF"/>
                </a:solidFill>
              </a:rPr>
              <a:t>Consectetur adipiscing elit. Curabitur eleifend lorem a diam quis suscipit. Class aptent taciti sociosqu ad litora torquent ipsum per conubia nostra.</a:t>
            </a:r>
            <a:endParaRPr>
              <a:solidFill>
                <a:srgbClr val="FFFFFF"/>
              </a:solidFill>
            </a:endParaRPr>
          </a:p>
        </p:txBody>
      </p:sp>
      <p:sp>
        <p:nvSpPr>
          <p:cNvPr id="380" name="Google Shape;380;p22"/>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381" name="Google Shape;381;p22"/>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383" name="Google Shape;383;p22"/>
          <p:cNvSpPr txBox="1"/>
          <p:nvPr/>
        </p:nvSpPr>
        <p:spPr>
          <a:xfrm>
            <a:off x="4101725" y="1939125"/>
            <a:ext cx="4617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rgbClr val="24292F"/>
              </a:solidFill>
              <a:highlight>
                <a:srgbClr val="FFFFFF"/>
              </a:highlight>
            </a:endParaRPr>
          </a:p>
        </p:txBody>
      </p:sp>
      <p:pic>
        <p:nvPicPr>
          <p:cNvPr id="384" name="Google Shape;384;p22"/>
          <p:cNvPicPr preferRelativeResize="0"/>
          <p:nvPr/>
        </p:nvPicPr>
        <p:blipFill>
          <a:blip r:embed="rId3">
            <a:alphaModFix/>
          </a:blip>
          <a:stretch>
            <a:fillRect/>
          </a:stretch>
        </p:blipFill>
        <p:spPr>
          <a:xfrm>
            <a:off x="1625650" y="1394550"/>
            <a:ext cx="5782375" cy="3216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23"/>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CSV FILE</a:t>
            </a:r>
            <a:endParaRPr/>
          </a:p>
        </p:txBody>
      </p:sp>
      <p:sp>
        <p:nvSpPr>
          <p:cNvPr id="392" name="Google Shape;392;p23"/>
          <p:cNvSpPr txBox="1">
            <a:spLocks noGrp="1"/>
          </p:cNvSpPr>
          <p:nvPr>
            <p:ph type="body" idx="1"/>
          </p:nvPr>
        </p:nvSpPr>
        <p:spPr>
          <a:xfrm>
            <a:off x="2030400" y="3573363"/>
            <a:ext cx="5877300" cy="808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a:solidFill>
                  <a:srgbClr val="FFFFFF"/>
                </a:solidFill>
              </a:rPr>
              <a:t>Consectetur adipiscing elit. Curabitur eleifend lorem a diam quis suscipit. Class aptent taciti sociosqu ad litora torquent ipsum per conubia nostra.</a:t>
            </a:r>
            <a:endParaRPr>
              <a:solidFill>
                <a:srgbClr val="FFFFFF"/>
              </a:solidFill>
            </a:endParaRPr>
          </a:p>
        </p:txBody>
      </p:sp>
      <p:sp>
        <p:nvSpPr>
          <p:cNvPr id="390" name="Google Shape;390;p23"/>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391" name="Google Shape;391;p23"/>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393" name="Google Shape;393;p23"/>
          <p:cNvSpPr txBox="1"/>
          <p:nvPr/>
        </p:nvSpPr>
        <p:spPr>
          <a:xfrm>
            <a:off x="4101725" y="1939125"/>
            <a:ext cx="4617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rgbClr val="24292F"/>
              </a:solidFill>
              <a:highlight>
                <a:srgbClr val="FFFFFF"/>
              </a:highlight>
            </a:endParaRPr>
          </a:p>
        </p:txBody>
      </p:sp>
      <p:pic>
        <p:nvPicPr>
          <p:cNvPr id="394" name="Google Shape;394;p23"/>
          <p:cNvPicPr preferRelativeResize="0"/>
          <p:nvPr/>
        </p:nvPicPr>
        <p:blipFill>
          <a:blip r:embed="rId3">
            <a:alphaModFix/>
          </a:blip>
          <a:stretch>
            <a:fillRect/>
          </a:stretch>
        </p:blipFill>
        <p:spPr>
          <a:xfrm>
            <a:off x="446013" y="1343025"/>
            <a:ext cx="8562975" cy="2457450"/>
          </a:xfrm>
          <a:prstGeom prst="rect">
            <a:avLst/>
          </a:prstGeom>
          <a:noFill/>
          <a:ln>
            <a:noFill/>
          </a:ln>
        </p:spPr>
      </p:pic>
      <p:sp>
        <p:nvSpPr>
          <p:cNvPr id="395" name="Google Shape;395;p23"/>
          <p:cNvSpPr txBox="1"/>
          <p:nvPr/>
        </p:nvSpPr>
        <p:spPr>
          <a:xfrm>
            <a:off x="561075" y="4001325"/>
            <a:ext cx="71052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latin typeface="Nunito"/>
                <a:ea typeface="Nunito"/>
                <a:cs typeface="Nunito"/>
                <a:sym typeface="Nunito"/>
              </a:rPr>
              <a:t>The image above shows the format of the csv file. </a:t>
            </a:r>
            <a:endParaRPr dirty="0">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E898B-72D5-44EC-964B-3C1287D83639}"/>
              </a:ext>
            </a:extLst>
          </p:cNvPr>
          <p:cNvSpPr>
            <a:spLocks noGrp="1"/>
          </p:cNvSpPr>
          <p:nvPr>
            <p:ph type="title"/>
          </p:nvPr>
        </p:nvSpPr>
        <p:spPr/>
        <p:txBody>
          <a:bodyPr/>
          <a:lstStyle/>
          <a:p>
            <a:r>
              <a:rPr lang="en-US" dirty="0"/>
              <a:t>Types of data collected</a:t>
            </a:r>
          </a:p>
        </p:txBody>
      </p:sp>
      <p:sp>
        <p:nvSpPr>
          <p:cNvPr id="3" name="Text Placeholder 2">
            <a:extLst>
              <a:ext uri="{FF2B5EF4-FFF2-40B4-BE49-F238E27FC236}">
                <a16:creationId xmlns:a16="http://schemas.microsoft.com/office/drawing/2014/main" id="{70A0FF0A-150B-4BFE-B21C-D8DFB347D08A}"/>
              </a:ext>
            </a:extLst>
          </p:cNvPr>
          <p:cNvSpPr>
            <a:spLocks noGrp="1"/>
          </p:cNvSpPr>
          <p:nvPr>
            <p:ph type="body" idx="1"/>
          </p:nvPr>
        </p:nvSpPr>
        <p:spPr/>
        <p:txBody>
          <a:bodyPr/>
          <a:lstStyle/>
          <a:p>
            <a:r>
              <a:rPr lang="en-US" dirty="0"/>
              <a:t>2 types of data were collected, namely training data and test data</a:t>
            </a:r>
          </a:p>
          <a:p>
            <a:r>
              <a:rPr lang="en-US" dirty="0"/>
              <a:t>Normal data was collected for each of 3 robot cars, at 20 samples a second or 20Hz for a duration of 10minutes. All samples were collected in real time while the car was moving along a fixed track. </a:t>
            </a:r>
          </a:p>
          <a:p>
            <a:r>
              <a:rPr lang="en-US" dirty="0"/>
              <a:t>Test data was anomalous data that I generated by messing up several things about the line follower setup;</a:t>
            </a:r>
          </a:p>
          <a:p>
            <a:pPr marL="488950" indent="-342900">
              <a:buFont typeface="+mj-lt"/>
              <a:buAutoNum type="arabicPeriod"/>
            </a:pPr>
            <a:r>
              <a:rPr lang="en-US" dirty="0"/>
              <a:t>Creating a head on collision between 2 robot cars moving along the track</a:t>
            </a:r>
          </a:p>
          <a:p>
            <a:pPr marL="488950" indent="-342900">
              <a:buFont typeface="+mj-lt"/>
              <a:buAutoNum type="arabicPeriod"/>
            </a:pPr>
            <a:r>
              <a:rPr lang="en-US" dirty="0"/>
              <a:t>Blind folding one of the line sensors using dark tape</a:t>
            </a:r>
          </a:p>
          <a:p>
            <a:pPr marL="488950" indent="-342900">
              <a:buFont typeface="+mj-lt"/>
              <a:buAutoNum type="arabicPeriod"/>
            </a:pPr>
            <a:r>
              <a:rPr lang="en-US" dirty="0"/>
              <a:t>Damaging a section of the track </a:t>
            </a:r>
          </a:p>
          <a:p>
            <a:pPr marL="146050" indent="0">
              <a:buNone/>
            </a:pPr>
            <a:endParaRPr lang="en-US" dirty="0"/>
          </a:p>
          <a:p>
            <a:endParaRPr lang="en-US" dirty="0"/>
          </a:p>
        </p:txBody>
      </p:sp>
    </p:spTree>
    <p:extLst>
      <p:ext uri="{BB962C8B-B14F-4D97-AF65-F5344CB8AC3E}">
        <p14:creationId xmlns:p14="http://schemas.microsoft.com/office/powerpoint/2010/main" val="44598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24"/>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GOOGLE TENSORFLOW</a:t>
            </a:r>
            <a:endParaRPr/>
          </a:p>
        </p:txBody>
      </p:sp>
      <p:sp>
        <p:nvSpPr>
          <p:cNvPr id="403" name="Google Shape;403;p24"/>
          <p:cNvSpPr txBox="1">
            <a:spLocks noGrp="1"/>
          </p:cNvSpPr>
          <p:nvPr>
            <p:ph type="body" idx="1"/>
          </p:nvPr>
        </p:nvSpPr>
        <p:spPr>
          <a:xfrm>
            <a:off x="2030400" y="3573363"/>
            <a:ext cx="5877300" cy="808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a:solidFill>
                  <a:srgbClr val="FFFFFF"/>
                </a:solidFill>
              </a:rPr>
              <a:t>Consectetur adipiscing elit. Curabitur eleifend lorem a diam quis suscipit. Class aptent taciti sociosqu ad litora torquent ipsum per conubia nostra.</a:t>
            </a:r>
            <a:endParaRPr>
              <a:solidFill>
                <a:srgbClr val="FFFFFF"/>
              </a:solidFill>
            </a:endParaRPr>
          </a:p>
        </p:txBody>
      </p:sp>
      <p:sp>
        <p:nvSpPr>
          <p:cNvPr id="401" name="Google Shape;401;p24"/>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402" name="Google Shape;402;p24"/>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404" name="Google Shape;404;p24"/>
          <p:cNvSpPr txBox="1"/>
          <p:nvPr/>
        </p:nvSpPr>
        <p:spPr>
          <a:xfrm>
            <a:off x="4101725" y="1939125"/>
            <a:ext cx="4617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rgbClr val="24292F"/>
              </a:solidFill>
              <a:highlight>
                <a:srgbClr val="FFFFFF"/>
              </a:highlight>
            </a:endParaRPr>
          </a:p>
        </p:txBody>
      </p:sp>
      <p:sp>
        <p:nvSpPr>
          <p:cNvPr id="405" name="Google Shape;405;p24"/>
          <p:cNvSpPr txBox="1"/>
          <p:nvPr/>
        </p:nvSpPr>
        <p:spPr>
          <a:xfrm>
            <a:off x="561075" y="4001325"/>
            <a:ext cx="7105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Nunito"/>
                <a:ea typeface="Nunito"/>
                <a:cs typeface="Nunito"/>
                <a:sym typeface="Nunito"/>
              </a:rPr>
              <a:t>The data was the imported into google tensorflow which is a machine learning platform developed by Google. It uses python language and Keras API. </a:t>
            </a:r>
            <a:endParaRPr>
              <a:latin typeface="Nunito"/>
              <a:ea typeface="Nunito"/>
              <a:cs typeface="Nunito"/>
              <a:sym typeface="Nunito"/>
            </a:endParaRPr>
          </a:p>
        </p:txBody>
      </p:sp>
      <p:pic>
        <p:nvPicPr>
          <p:cNvPr id="406" name="Google Shape;406;p24"/>
          <p:cNvPicPr preferRelativeResize="0"/>
          <p:nvPr/>
        </p:nvPicPr>
        <p:blipFill>
          <a:blip r:embed="rId3">
            <a:alphaModFix/>
          </a:blip>
          <a:stretch>
            <a:fillRect/>
          </a:stretch>
        </p:blipFill>
        <p:spPr>
          <a:xfrm>
            <a:off x="1303800" y="1300725"/>
            <a:ext cx="2941449" cy="2451200"/>
          </a:xfrm>
          <a:prstGeom prst="rect">
            <a:avLst/>
          </a:prstGeom>
          <a:noFill/>
          <a:ln>
            <a:noFill/>
          </a:ln>
        </p:spPr>
      </p:pic>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55</TotalTime>
  <Words>838</Words>
  <Application>Microsoft Office PowerPoint</Application>
  <PresentationFormat>On-screen Show (16:9)</PresentationFormat>
  <Paragraphs>86</Paragraphs>
  <Slides>16</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Nunito</vt:lpstr>
      <vt:lpstr>Montserrat</vt:lpstr>
      <vt:lpstr>Arial</vt:lpstr>
      <vt:lpstr>Maven Pro</vt:lpstr>
      <vt:lpstr>Momentum</vt:lpstr>
      <vt:lpstr>Anomaly Detection in theme park rides</vt:lpstr>
      <vt:lpstr>Overview</vt:lpstr>
      <vt:lpstr>Pololu 3pi+ 32u4</vt:lpstr>
      <vt:lpstr>Pololu 3pi+ 32u4 sensors</vt:lpstr>
      <vt:lpstr>Pololu 3pi+ 32u4 Data collection</vt:lpstr>
      <vt:lpstr>Data collection overview</vt:lpstr>
      <vt:lpstr>CSV FILE</vt:lpstr>
      <vt:lpstr>Types of data collected</vt:lpstr>
      <vt:lpstr>GOOGLE TENSORFLOW</vt:lpstr>
      <vt:lpstr>GOOGLE TENSORFLOW AUTOENCODER</vt:lpstr>
      <vt:lpstr>AUTOENCODER TRAINING DATA</vt:lpstr>
      <vt:lpstr>AUTOENCODER TEST DATA</vt:lpstr>
      <vt:lpstr>LOSS THRESHOLDS</vt:lpstr>
      <vt:lpstr>TEST DATA LOSSES</vt:lpstr>
      <vt:lpstr>AUTOENCODER TEST LOSSES</vt:lpstr>
      <vt:lpstr>AUTOENCODER TEST LOSSES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Anomaly Detection in theme park rides</dc:title>
  <cp:lastModifiedBy>Prosper Mapfeka</cp:lastModifiedBy>
  <cp:revision>9</cp:revision>
  <dcterms:modified xsi:type="dcterms:W3CDTF">2021-12-07T22:00:12Z</dcterms:modified>
</cp:coreProperties>
</file>